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40" r:id="rId3"/>
    <p:sldId id="341" r:id="rId4"/>
    <p:sldId id="270" r:id="rId5"/>
    <p:sldId id="257" r:id="rId6"/>
    <p:sldId id="258" r:id="rId7"/>
    <p:sldId id="271" r:id="rId8"/>
    <p:sldId id="261" r:id="rId9"/>
    <p:sldId id="259" r:id="rId10"/>
    <p:sldId id="262" r:id="rId11"/>
    <p:sldId id="263" r:id="rId12"/>
    <p:sldId id="264" r:id="rId13"/>
    <p:sldId id="266" r:id="rId14"/>
    <p:sldId id="267" r:id="rId15"/>
    <p:sldId id="268" r:id="rId16"/>
    <p:sldId id="278" r:id="rId17"/>
    <p:sldId id="279" r:id="rId18"/>
    <p:sldId id="280" r:id="rId19"/>
    <p:sldId id="282" r:id="rId20"/>
    <p:sldId id="281" r:id="rId21"/>
    <p:sldId id="273" r:id="rId22"/>
    <p:sldId id="274" r:id="rId23"/>
    <p:sldId id="275" r:id="rId24"/>
    <p:sldId id="276" r:id="rId25"/>
    <p:sldId id="287" r:id="rId26"/>
    <p:sldId id="288" r:id="rId27"/>
    <p:sldId id="289" r:id="rId28"/>
    <p:sldId id="293" r:id="rId29"/>
    <p:sldId id="290" r:id="rId30"/>
    <p:sldId id="291" r:id="rId31"/>
    <p:sldId id="292" r:id="rId32"/>
    <p:sldId id="283" r:id="rId33"/>
    <p:sldId id="284" r:id="rId34"/>
    <p:sldId id="285" r:id="rId35"/>
    <p:sldId id="286"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7" r:id="rId69"/>
    <p:sldId id="326"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62AC4-B13D-E22C-AB61-BF9E0E1C46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50D6F1-C543-49AF-AA05-1384F8108C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0927B8-C32A-6530-2161-F41A159A9F48}"/>
              </a:ext>
            </a:extLst>
          </p:cNvPr>
          <p:cNvSpPr>
            <a:spLocks noGrp="1"/>
          </p:cNvSpPr>
          <p:nvPr>
            <p:ph type="dt" sz="half" idx="10"/>
          </p:nvPr>
        </p:nvSpPr>
        <p:spPr/>
        <p:txBody>
          <a:bodyPr/>
          <a:lstStyle/>
          <a:p>
            <a:fld id="{8A9C6143-B8A5-4DC8-8280-46583646CF2A}" type="datetimeFigureOut">
              <a:rPr lang="en-US" smtClean="0"/>
              <a:t>1/22/2026</a:t>
            </a:fld>
            <a:endParaRPr lang="en-US"/>
          </a:p>
        </p:txBody>
      </p:sp>
      <p:sp>
        <p:nvSpPr>
          <p:cNvPr id="5" name="Footer Placeholder 4">
            <a:extLst>
              <a:ext uri="{FF2B5EF4-FFF2-40B4-BE49-F238E27FC236}">
                <a16:creationId xmlns:a16="http://schemas.microsoft.com/office/drawing/2014/main" id="{B9C2AB8F-EA97-44E1-A2DA-B146FC2C7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74B492-A81B-12CD-19EF-00BCB5827A95}"/>
              </a:ext>
            </a:extLst>
          </p:cNvPr>
          <p:cNvSpPr>
            <a:spLocks noGrp="1"/>
          </p:cNvSpPr>
          <p:nvPr>
            <p:ph type="sldNum" sz="quarter" idx="12"/>
          </p:nvPr>
        </p:nvSpPr>
        <p:spPr/>
        <p:txBody>
          <a:bodyPr/>
          <a:lstStyle/>
          <a:p>
            <a:fld id="{7D020DD2-354C-4240-9EB8-7F806C54B134}" type="slidenum">
              <a:rPr lang="en-US" smtClean="0"/>
              <a:t>‹#›</a:t>
            </a:fld>
            <a:endParaRPr lang="en-US"/>
          </a:p>
        </p:txBody>
      </p:sp>
    </p:spTree>
    <p:extLst>
      <p:ext uri="{BB962C8B-B14F-4D97-AF65-F5344CB8AC3E}">
        <p14:creationId xmlns:p14="http://schemas.microsoft.com/office/powerpoint/2010/main" val="4027360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A4E2-46E4-1FB1-21B8-151CE7A5DF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D8521F-85E3-2E52-CFAC-02B93928E0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1C4627-DD1A-42B1-B916-B6CC3BE15885}"/>
              </a:ext>
            </a:extLst>
          </p:cNvPr>
          <p:cNvSpPr>
            <a:spLocks noGrp="1"/>
          </p:cNvSpPr>
          <p:nvPr>
            <p:ph type="dt" sz="half" idx="10"/>
          </p:nvPr>
        </p:nvSpPr>
        <p:spPr/>
        <p:txBody>
          <a:bodyPr/>
          <a:lstStyle/>
          <a:p>
            <a:fld id="{8A9C6143-B8A5-4DC8-8280-46583646CF2A}" type="datetimeFigureOut">
              <a:rPr lang="en-US" smtClean="0"/>
              <a:t>1/22/2026</a:t>
            </a:fld>
            <a:endParaRPr lang="en-US"/>
          </a:p>
        </p:txBody>
      </p:sp>
      <p:sp>
        <p:nvSpPr>
          <p:cNvPr id="5" name="Footer Placeholder 4">
            <a:extLst>
              <a:ext uri="{FF2B5EF4-FFF2-40B4-BE49-F238E27FC236}">
                <a16:creationId xmlns:a16="http://schemas.microsoft.com/office/drawing/2014/main" id="{A85F276E-58BC-5925-9E85-EA4701127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7D027D-DD78-16BF-9213-ACA9BA0A2F7F}"/>
              </a:ext>
            </a:extLst>
          </p:cNvPr>
          <p:cNvSpPr>
            <a:spLocks noGrp="1"/>
          </p:cNvSpPr>
          <p:nvPr>
            <p:ph type="sldNum" sz="quarter" idx="12"/>
          </p:nvPr>
        </p:nvSpPr>
        <p:spPr/>
        <p:txBody>
          <a:bodyPr/>
          <a:lstStyle/>
          <a:p>
            <a:fld id="{7D020DD2-354C-4240-9EB8-7F806C54B134}" type="slidenum">
              <a:rPr lang="en-US" smtClean="0"/>
              <a:t>‹#›</a:t>
            </a:fld>
            <a:endParaRPr lang="en-US"/>
          </a:p>
        </p:txBody>
      </p:sp>
    </p:spTree>
    <p:extLst>
      <p:ext uri="{BB962C8B-B14F-4D97-AF65-F5344CB8AC3E}">
        <p14:creationId xmlns:p14="http://schemas.microsoft.com/office/powerpoint/2010/main" val="199367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36A9A8-5360-E65D-FBE2-6DAD041267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F29E3A-BB1E-CB64-B8FD-382A7A23AF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4F7CBA-0243-057F-5633-71112356648E}"/>
              </a:ext>
            </a:extLst>
          </p:cNvPr>
          <p:cNvSpPr>
            <a:spLocks noGrp="1"/>
          </p:cNvSpPr>
          <p:nvPr>
            <p:ph type="dt" sz="half" idx="10"/>
          </p:nvPr>
        </p:nvSpPr>
        <p:spPr/>
        <p:txBody>
          <a:bodyPr/>
          <a:lstStyle/>
          <a:p>
            <a:fld id="{8A9C6143-B8A5-4DC8-8280-46583646CF2A}" type="datetimeFigureOut">
              <a:rPr lang="en-US" smtClean="0"/>
              <a:t>1/22/2026</a:t>
            </a:fld>
            <a:endParaRPr lang="en-US"/>
          </a:p>
        </p:txBody>
      </p:sp>
      <p:sp>
        <p:nvSpPr>
          <p:cNvPr id="5" name="Footer Placeholder 4">
            <a:extLst>
              <a:ext uri="{FF2B5EF4-FFF2-40B4-BE49-F238E27FC236}">
                <a16:creationId xmlns:a16="http://schemas.microsoft.com/office/drawing/2014/main" id="{8B2CAEE4-7623-9439-329F-859DA17F2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964A9-3624-7A06-310C-7F18C6A5D3A5}"/>
              </a:ext>
            </a:extLst>
          </p:cNvPr>
          <p:cNvSpPr>
            <a:spLocks noGrp="1"/>
          </p:cNvSpPr>
          <p:nvPr>
            <p:ph type="sldNum" sz="quarter" idx="12"/>
          </p:nvPr>
        </p:nvSpPr>
        <p:spPr/>
        <p:txBody>
          <a:bodyPr/>
          <a:lstStyle/>
          <a:p>
            <a:fld id="{7D020DD2-354C-4240-9EB8-7F806C54B134}" type="slidenum">
              <a:rPr lang="en-US" smtClean="0"/>
              <a:t>‹#›</a:t>
            </a:fld>
            <a:endParaRPr lang="en-US"/>
          </a:p>
        </p:txBody>
      </p:sp>
    </p:spTree>
    <p:extLst>
      <p:ext uri="{BB962C8B-B14F-4D97-AF65-F5344CB8AC3E}">
        <p14:creationId xmlns:p14="http://schemas.microsoft.com/office/powerpoint/2010/main" val="1420973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3E721-0DCA-214B-B9BC-C54B1D8593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F3B8D-6031-6D23-FB6F-E036B0DDF4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DBEA6-EF6A-2BE2-5366-EC18D2F80781}"/>
              </a:ext>
            </a:extLst>
          </p:cNvPr>
          <p:cNvSpPr>
            <a:spLocks noGrp="1"/>
          </p:cNvSpPr>
          <p:nvPr>
            <p:ph type="dt" sz="half" idx="10"/>
          </p:nvPr>
        </p:nvSpPr>
        <p:spPr/>
        <p:txBody>
          <a:bodyPr/>
          <a:lstStyle/>
          <a:p>
            <a:fld id="{8A9C6143-B8A5-4DC8-8280-46583646CF2A}" type="datetimeFigureOut">
              <a:rPr lang="en-US" smtClean="0"/>
              <a:t>1/22/2026</a:t>
            </a:fld>
            <a:endParaRPr lang="en-US"/>
          </a:p>
        </p:txBody>
      </p:sp>
      <p:sp>
        <p:nvSpPr>
          <p:cNvPr id="5" name="Footer Placeholder 4">
            <a:extLst>
              <a:ext uri="{FF2B5EF4-FFF2-40B4-BE49-F238E27FC236}">
                <a16:creationId xmlns:a16="http://schemas.microsoft.com/office/drawing/2014/main" id="{1B5E23F9-D052-0906-F126-82FB859B6B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2E18F-4ED2-7965-7754-F07281210F7F}"/>
              </a:ext>
            </a:extLst>
          </p:cNvPr>
          <p:cNvSpPr>
            <a:spLocks noGrp="1"/>
          </p:cNvSpPr>
          <p:nvPr>
            <p:ph type="sldNum" sz="quarter" idx="12"/>
          </p:nvPr>
        </p:nvSpPr>
        <p:spPr/>
        <p:txBody>
          <a:bodyPr/>
          <a:lstStyle/>
          <a:p>
            <a:fld id="{7D020DD2-354C-4240-9EB8-7F806C54B134}" type="slidenum">
              <a:rPr lang="en-US" smtClean="0"/>
              <a:t>‹#›</a:t>
            </a:fld>
            <a:endParaRPr lang="en-US"/>
          </a:p>
        </p:txBody>
      </p:sp>
    </p:spTree>
    <p:extLst>
      <p:ext uri="{BB962C8B-B14F-4D97-AF65-F5344CB8AC3E}">
        <p14:creationId xmlns:p14="http://schemas.microsoft.com/office/powerpoint/2010/main" val="3993273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A7E68-C7E0-EDD3-6DAE-8A4E5D84D3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4BE352-9495-2009-E2E6-C77E07B54A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9DB46C-5B08-9D82-43BC-02779FD002F9}"/>
              </a:ext>
            </a:extLst>
          </p:cNvPr>
          <p:cNvSpPr>
            <a:spLocks noGrp="1"/>
          </p:cNvSpPr>
          <p:nvPr>
            <p:ph type="dt" sz="half" idx="10"/>
          </p:nvPr>
        </p:nvSpPr>
        <p:spPr/>
        <p:txBody>
          <a:bodyPr/>
          <a:lstStyle/>
          <a:p>
            <a:fld id="{8A9C6143-B8A5-4DC8-8280-46583646CF2A}" type="datetimeFigureOut">
              <a:rPr lang="en-US" smtClean="0"/>
              <a:t>1/22/2026</a:t>
            </a:fld>
            <a:endParaRPr lang="en-US"/>
          </a:p>
        </p:txBody>
      </p:sp>
      <p:sp>
        <p:nvSpPr>
          <p:cNvPr id="5" name="Footer Placeholder 4">
            <a:extLst>
              <a:ext uri="{FF2B5EF4-FFF2-40B4-BE49-F238E27FC236}">
                <a16:creationId xmlns:a16="http://schemas.microsoft.com/office/drawing/2014/main" id="{95B9BC5B-49C8-06AC-6115-36CF3835F4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49D8C7-9243-7859-BBE5-15F38C8A0087}"/>
              </a:ext>
            </a:extLst>
          </p:cNvPr>
          <p:cNvSpPr>
            <a:spLocks noGrp="1"/>
          </p:cNvSpPr>
          <p:nvPr>
            <p:ph type="sldNum" sz="quarter" idx="12"/>
          </p:nvPr>
        </p:nvSpPr>
        <p:spPr/>
        <p:txBody>
          <a:bodyPr/>
          <a:lstStyle/>
          <a:p>
            <a:fld id="{7D020DD2-354C-4240-9EB8-7F806C54B134}" type="slidenum">
              <a:rPr lang="en-US" smtClean="0"/>
              <a:t>‹#›</a:t>
            </a:fld>
            <a:endParaRPr lang="en-US"/>
          </a:p>
        </p:txBody>
      </p:sp>
    </p:spTree>
    <p:extLst>
      <p:ext uri="{BB962C8B-B14F-4D97-AF65-F5344CB8AC3E}">
        <p14:creationId xmlns:p14="http://schemas.microsoft.com/office/powerpoint/2010/main" val="109150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08677-9419-060E-33D2-F0CA47FC9B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985582-94AF-8A2E-BCE1-6D7112DC60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102C3D-944B-B2EE-09AF-88BCA9444D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126DAD-6381-C3FE-DC1F-1E8988E81623}"/>
              </a:ext>
            </a:extLst>
          </p:cNvPr>
          <p:cNvSpPr>
            <a:spLocks noGrp="1"/>
          </p:cNvSpPr>
          <p:nvPr>
            <p:ph type="dt" sz="half" idx="10"/>
          </p:nvPr>
        </p:nvSpPr>
        <p:spPr/>
        <p:txBody>
          <a:bodyPr/>
          <a:lstStyle/>
          <a:p>
            <a:fld id="{8A9C6143-B8A5-4DC8-8280-46583646CF2A}" type="datetimeFigureOut">
              <a:rPr lang="en-US" smtClean="0"/>
              <a:t>1/22/2026</a:t>
            </a:fld>
            <a:endParaRPr lang="en-US"/>
          </a:p>
        </p:txBody>
      </p:sp>
      <p:sp>
        <p:nvSpPr>
          <p:cNvPr id="6" name="Footer Placeholder 5">
            <a:extLst>
              <a:ext uri="{FF2B5EF4-FFF2-40B4-BE49-F238E27FC236}">
                <a16:creationId xmlns:a16="http://schemas.microsoft.com/office/drawing/2014/main" id="{5D090B3A-285C-3C8B-B2AD-81339EE03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A17781-A3A1-79C5-1633-F181DF520DE5}"/>
              </a:ext>
            </a:extLst>
          </p:cNvPr>
          <p:cNvSpPr>
            <a:spLocks noGrp="1"/>
          </p:cNvSpPr>
          <p:nvPr>
            <p:ph type="sldNum" sz="quarter" idx="12"/>
          </p:nvPr>
        </p:nvSpPr>
        <p:spPr/>
        <p:txBody>
          <a:bodyPr/>
          <a:lstStyle/>
          <a:p>
            <a:fld id="{7D020DD2-354C-4240-9EB8-7F806C54B134}" type="slidenum">
              <a:rPr lang="en-US" smtClean="0"/>
              <a:t>‹#›</a:t>
            </a:fld>
            <a:endParaRPr lang="en-US"/>
          </a:p>
        </p:txBody>
      </p:sp>
    </p:spTree>
    <p:extLst>
      <p:ext uri="{BB962C8B-B14F-4D97-AF65-F5344CB8AC3E}">
        <p14:creationId xmlns:p14="http://schemas.microsoft.com/office/powerpoint/2010/main" val="1213553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E378-683B-7650-5EA8-70F68C36AD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A7A44F-90C4-FBBC-5012-DCDCC634EB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7BE916-8DBF-23CC-9194-D492B3B58E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5F88E0-8A3B-5060-3F15-988C799BA7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433E72-2940-4C95-9A64-C0DE34A043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212F38-ACD6-18F2-AA65-785AF2A9A360}"/>
              </a:ext>
            </a:extLst>
          </p:cNvPr>
          <p:cNvSpPr>
            <a:spLocks noGrp="1"/>
          </p:cNvSpPr>
          <p:nvPr>
            <p:ph type="dt" sz="half" idx="10"/>
          </p:nvPr>
        </p:nvSpPr>
        <p:spPr/>
        <p:txBody>
          <a:bodyPr/>
          <a:lstStyle/>
          <a:p>
            <a:fld id="{8A9C6143-B8A5-4DC8-8280-46583646CF2A}" type="datetimeFigureOut">
              <a:rPr lang="en-US" smtClean="0"/>
              <a:t>1/22/2026</a:t>
            </a:fld>
            <a:endParaRPr lang="en-US"/>
          </a:p>
        </p:txBody>
      </p:sp>
      <p:sp>
        <p:nvSpPr>
          <p:cNvPr id="8" name="Footer Placeholder 7">
            <a:extLst>
              <a:ext uri="{FF2B5EF4-FFF2-40B4-BE49-F238E27FC236}">
                <a16:creationId xmlns:a16="http://schemas.microsoft.com/office/drawing/2014/main" id="{3FF29247-8517-0FC4-1A19-A95DDB3E04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643622-63D9-7628-7B49-B7FAF8518A66}"/>
              </a:ext>
            </a:extLst>
          </p:cNvPr>
          <p:cNvSpPr>
            <a:spLocks noGrp="1"/>
          </p:cNvSpPr>
          <p:nvPr>
            <p:ph type="sldNum" sz="quarter" idx="12"/>
          </p:nvPr>
        </p:nvSpPr>
        <p:spPr/>
        <p:txBody>
          <a:bodyPr/>
          <a:lstStyle/>
          <a:p>
            <a:fld id="{7D020DD2-354C-4240-9EB8-7F806C54B134}" type="slidenum">
              <a:rPr lang="en-US" smtClean="0"/>
              <a:t>‹#›</a:t>
            </a:fld>
            <a:endParaRPr lang="en-US"/>
          </a:p>
        </p:txBody>
      </p:sp>
    </p:spTree>
    <p:extLst>
      <p:ext uri="{BB962C8B-B14F-4D97-AF65-F5344CB8AC3E}">
        <p14:creationId xmlns:p14="http://schemas.microsoft.com/office/powerpoint/2010/main" val="4189161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E5461-1E14-35B7-FC4C-FF7DA9D8E6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4D8D61-3D05-AAF3-CFFD-0CA50FF2A765}"/>
              </a:ext>
            </a:extLst>
          </p:cNvPr>
          <p:cNvSpPr>
            <a:spLocks noGrp="1"/>
          </p:cNvSpPr>
          <p:nvPr>
            <p:ph type="dt" sz="half" idx="10"/>
          </p:nvPr>
        </p:nvSpPr>
        <p:spPr/>
        <p:txBody>
          <a:bodyPr/>
          <a:lstStyle/>
          <a:p>
            <a:fld id="{8A9C6143-B8A5-4DC8-8280-46583646CF2A}" type="datetimeFigureOut">
              <a:rPr lang="en-US" smtClean="0"/>
              <a:t>1/22/2026</a:t>
            </a:fld>
            <a:endParaRPr lang="en-US"/>
          </a:p>
        </p:txBody>
      </p:sp>
      <p:sp>
        <p:nvSpPr>
          <p:cNvPr id="4" name="Footer Placeholder 3">
            <a:extLst>
              <a:ext uri="{FF2B5EF4-FFF2-40B4-BE49-F238E27FC236}">
                <a16:creationId xmlns:a16="http://schemas.microsoft.com/office/drawing/2014/main" id="{2579B5FB-1AAD-8982-5DF9-52437C2CFA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634432-A71D-3021-715B-E5D939B975F0}"/>
              </a:ext>
            </a:extLst>
          </p:cNvPr>
          <p:cNvSpPr>
            <a:spLocks noGrp="1"/>
          </p:cNvSpPr>
          <p:nvPr>
            <p:ph type="sldNum" sz="quarter" idx="12"/>
          </p:nvPr>
        </p:nvSpPr>
        <p:spPr/>
        <p:txBody>
          <a:bodyPr/>
          <a:lstStyle/>
          <a:p>
            <a:fld id="{7D020DD2-354C-4240-9EB8-7F806C54B134}" type="slidenum">
              <a:rPr lang="en-US" smtClean="0"/>
              <a:t>‹#›</a:t>
            </a:fld>
            <a:endParaRPr lang="en-US"/>
          </a:p>
        </p:txBody>
      </p:sp>
    </p:spTree>
    <p:extLst>
      <p:ext uri="{BB962C8B-B14F-4D97-AF65-F5344CB8AC3E}">
        <p14:creationId xmlns:p14="http://schemas.microsoft.com/office/powerpoint/2010/main" val="542003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B067F7-C0D4-8DFA-1C46-87A99C11BE5C}"/>
              </a:ext>
            </a:extLst>
          </p:cNvPr>
          <p:cNvSpPr>
            <a:spLocks noGrp="1"/>
          </p:cNvSpPr>
          <p:nvPr>
            <p:ph type="dt" sz="half" idx="10"/>
          </p:nvPr>
        </p:nvSpPr>
        <p:spPr/>
        <p:txBody>
          <a:bodyPr/>
          <a:lstStyle/>
          <a:p>
            <a:fld id="{8A9C6143-B8A5-4DC8-8280-46583646CF2A}" type="datetimeFigureOut">
              <a:rPr lang="en-US" smtClean="0"/>
              <a:t>1/22/2026</a:t>
            </a:fld>
            <a:endParaRPr lang="en-US"/>
          </a:p>
        </p:txBody>
      </p:sp>
      <p:sp>
        <p:nvSpPr>
          <p:cNvPr id="3" name="Footer Placeholder 2">
            <a:extLst>
              <a:ext uri="{FF2B5EF4-FFF2-40B4-BE49-F238E27FC236}">
                <a16:creationId xmlns:a16="http://schemas.microsoft.com/office/drawing/2014/main" id="{7BDCC28B-C1FE-BF60-27C9-0CE6FC39BD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888546-754A-0B1F-6200-C57F5A66DA14}"/>
              </a:ext>
            </a:extLst>
          </p:cNvPr>
          <p:cNvSpPr>
            <a:spLocks noGrp="1"/>
          </p:cNvSpPr>
          <p:nvPr>
            <p:ph type="sldNum" sz="quarter" idx="12"/>
          </p:nvPr>
        </p:nvSpPr>
        <p:spPr/>
        <p:txBody>
          <a:bodyPr/>
          <a:lstStyle/>
          <a:p>
            <a:fld id="{7D020DD2-354C-4240-9EB8-7F806C54B134}" type="slidenum">
              <a:rPr lang="en-US" smtClean="0"/>
              <a:t>‹#›</a:t>
            </a:fld>
            <a:endParaRPr lang="en-US"/>
          </a:p>
        </p:txBody>
      </p:sp>
    </p:spTree>
    <p:extLst>
      <p:ext uri="{BB962C8B-B14F-4D97-AF65-F5344CB8AC3E}">
        <p14:creationId xmlns:p14="http://schemas.microsoft.com/office/powerpoint/2010/main" val="167763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F66C5-9A3E-4557-544D-FFE71E8DF6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E2489C-E062-C074-29F5-FB4353C5E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3B5EA2-5831-7714-99E8-E67A3A52A2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1EDC9B-3DF5-FF8C-8A51-55A31170176B}"/>
              </a:ext>
            </a:extLst>
          </p:cNvPr>
          <p:cNvSpPr>
            <a:spLocks noGrp="1"/>
          </p:cNvSpPr>
          <p:nvPr>
            <p:ph type="dt" sz="half" idx="10"/>
          </p:nvPr>
        </p:nvSpPr>
        <p:spPr/>
        <p:txBody>
          <a:bodyPr/>
          <a:lstStyle/>
          <a:p>
            <a:fld id="{8A9C6143-B8A5-4DC8-8280-46583646CF2A}" type="datetimeFigureOut">
              <a:rPr lang="en-US" smtClean="0"/>
              <a:t>1/22/2026</a:t>
            </a:fld>
            <a:endParaRPr lang="en-US"/>
          </a:p>
        </p:txBody>
      </p:sp>
      <p:sp>
        <p:nvSpPr>
          <p:cNvPr id="6" name="Footer Placeholder 5">
            <a:extLst>
              <a:ext uri="{FF2B5EF4-FFF2-40B4-BE49-F238E27FC236}">
                <a16:creationId xmlns:a16="http://schemas.microsoft.com/office/drawing/2014/main" id="{C666FA5F-EC9F-8757-B405-D9176AE122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9A9748-6A35-9829-D874-CBE8C98ED4CC}"/>
              </a:ext>
            </a:extLst>
          </p:cNvPr>
          <p:cNvSpPr>
            <a:spLocks noGrp="1"/>
          </p:cNvSpPr>
          <p:nvPr>
            <p:ph type="sldNum" sz="quarter" idx="12"/>
          </p:nvPr>
        </p:nvSpPr>
        <p:spPr/>
        <p:txBody>
          <a:bodyPr/>
          <a:lstStyle/>
          <a:p>
            <a:fld id="{7D020DD2-354C-4240-9EB8-7F806C54B134}" type="slidenum">
              <a:rPr lang="en-US" smtClean="0"/>
              <a:t>‹#›</a:t>
            </a:fld>
            <a:endParaRPr lang="en-US"/>
          </a:p>
        </p:txBody>
      </p:sp>
    </p:spTree>
    <p:extLst>
      <p:ext uri="{BB962C8B-B14F-4D97-AF65-F5344CB8AC3E}">
        <p14:creationId xmlns:p14="http://schemas.microsoft.com/office/powerpoint/2010/main" val="770578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A6B1D-4E33-0E0E-BB2A-D3680D4412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CEAA83-2EC5-9E3F-655E-ACEFFBE3D5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0D2607-CF9D-5D00-D97D-E482B0550B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E5E242-A771-6D84-D0B8-A42AA576FC2B}"/>
              </a:ext>
            </a:extLst>
          </p:cNvPr>
          <p:cNvSpPr>
            <a:spLocks noGrp="1"/>
          </p:cNvSpPr>
          <p:nvPr>
            <p:ph type="dt" sz="half" idx="10"/>
          </p:nvPr>
        </p:nvSpPr>
        <p:spPr/>
        <p:txBody>
          <a:bodyPr/>
          <a:lstStyle/>
          <a:p>
            <a:fld id="{8A9C6143-B8A5-4DC8-8280-46583646CF2A}" type="datetimeFigureOut">
              <a:rPr lang="en-US" smtClean="0"/>
              <a:t>1/22/2026</a:t>
            </a:fld>
            <a:endParaRPr lang="en-US"/>
          </a:p>
        </p:txBody>
      </p:sp>
      <p:sp>
        <p:nvSpPr>
          <p:cNvPr id="6" name="Footer Placeholder 5">
            <a:extLst>
              <a:ext uri="{FF2B5EF4-FFF2-40B4-BE49-F238E27FC236}">
                <a16:creationId xmlns:a16="http://schemas.microsoft.com/office/drawing/2014/main" id="{0BFFBBCC-C778-4C1C-1769-7E70FF795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FCD17F-CC0E-B065-7464-1B93A0E65D2E}"/>
              </a:ext>
            </a:extLst>
          </p:cNvPr>
          <p:cNvSpPr>
            <a:spLocks noGrp="1"/>
          </p:cNvSpPr>
          <p:nvPr>
            <p:ph type="sldNum" sz="quarter" idx="12"/>
          </p:nvPr>
        </p:nvSpPr>
        <p:spPr/>
        <p:txBody>
          <a:bodyPr/>
          <a:lstStyle/>
          <a:p>
            <a:fld id="{7D020DD2-354C-4240-9EB8-7F806C54B134}" type="slidenum">
              <a:rPr lang="en-US" smtClean="0"/>
              <a:t>‹#›</a:t>
            </a:fld>
            <a:endParaRPr lang="en-US"/>
          </a:p>
        </p:txBody>
      </p:sp>
    </p:spTree>
    <p:extLst>
      <p:ext uri="{BB962C8B-B14F-4D97-AF65-F5344CB8AC3E}">
        <p14:creationId xmlns:p14="http://schemas.microsoft.com/office/powerpoint/2010/main" val="2394144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5E5446-4C37-38D8-B2AC-B2AC8F2526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B3ECD5-6FD7-C929-0F5D-F6B39DFD73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3E6828-3706-1E26-4B33-FCB9AEC832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9C6143-B8A5-4DC8-8280-46583646CF2A}" type="datetimeFigureOut">
              <a:rPr lang="en-US" smtClean="0"/>
              <a:t>1/22/2026</a:t>
            </a:fld>
            <a:endParaRPr lang="en-US"/>
          </a:p>
        </p:txBody>
      </p:sp>
      <p:sp>
        <p:nvSpPr>
          <p:cNvPr id="5" name="Footer Placeholder 4">
            <a:extLst>
              <a:ext uri="{FF2B5EF4-FFF2-40B4-BE49-F238E27FC236}">
                <a16:creationId xmlns:a16="http://schemas.microsoft.com/office/drawing/2014/main" id="{699D1E7F-1F32-1030-F38F-D409699DE6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EBC8AE-9C63-8629-0BFF-34AEAD0FAE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20DD2-354C-4240-9EB8-7F806C54B134}" type="slidenum">
              <a:rPr lang="en-US" smtClean="0"/>
              <a:t>‹#›</a:t>
            </a:fld>
            <a:endParaRPr lang="en-US"/>
          </a:p>
        </p:txBody>
      </p:sp>
    </p:spTree>
    <p:extLst>
      <p:ext uri="{BB962C8B-B14F-4D97-AF65-F5344CB8AC3E}">
        <p14:creationId xmlns:p14="http://schemas.microsoft.com/office/powerpoint/2010/main" val="1416355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4A37-2B2A-ACAE-6576-8E2F7DF6E0FB}"/>
              </a:ext>
            </a:extLst>
          </p:cNvPr>
          <p:cNvSpPr>
            <a:spLocks noGrp="1"/>
          </p:cNvSpPr>
          <p:nvPr>
            <p:ph type="ctrTitle"/>
          </p:nvPr>
        </p:nvSpPr>
        <p:spPr/>
        <p:txBody>
          <a:bodyPr>
            <a:normAutofit/>
          </a:bodyPr>
          <a:lstStyle/>
          <a:p>
            <a:r>
              <a:rPr lang="en-US" dirty="0"/>
              <a:t>National Team Analytical System From 1872 To 2025</a:t>
            </a:r>
          </a:p>
        </p:txBody>
      </p:sp>
      <p:sp>
        <p:nvSpPr>
          <p:cNvPr id="3" name="Subtitle 2">
            <a:extLst>
              <a:ext uri="{FF2B5EF4-FFF2-40B4-BE49-F238E27FC236}">
                <a16:creationId xmlns:a16="http://schemas.microsoft.com/office/drawing/2014/main" id="{37711632-E78A-9D61-8B85-6EE1DAF5FF1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0304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BB37-A268-A4A6-52FD-42CDB1AB416A}"/>
              </a:ext>
            </a:extLst>
          </p:cNvPr>
          <p:cNvSpPr>
            <a:spLocks noGrp="1"/>
          </p:cNvSpPr>
          <p:nvPr>
            <p:ph type="title"/>
          </p:nvPr>
        </p:nvSpPr>
        <p:spPr/>
        <p:txBody>
          <a:bodyPr>
            <a:noAutofit/>
          </a:bodyPr>
          <a:lstStyle/>
          <a:p>
            <a:r>
              <a:rPr lang="en-US" sz="1050" dirty="0"/>
              <a:t>I also extracted all the countries listed in the sheet, copied them to a new sheet, removed duplicates, and added their corresponding continent, region, and ethnic group information.</a:t>
            </a:r>
            <a:br>
              <a:rPr lang="en-US" sz="1050" dirty="0"/>
            </a:br>
            <a:r>
              <a:rPr lang="en-US" sz="1050" dirty="0"/>
              <a:t>Continent: Classifies each country by its continent. Some countries span or participate in more than one continent. For example:</a:t>
            </a:r>
            <a:br>
              <a:rPr lang="en-US" sz="1050" dirty="0"/>
            </a:br>
            <a:r>
              <a:rPr lang="en-US" sz="1050" dirty="0"/>
              <a:t>Asia/Europe: Kazakhstan, Turkey</a:t>
            </a:r>
            <a:br>
              <a:rPr lang="en-US" sz="1050" dirty="0"/>
            </a:br>
            <a:r>
              <a:rPr lang="en-US" sz="1050" dirty="0"/>
              <a:t>Asia/Oceania: Australia</a:t>
            </a:r>
            <a:br>
              <a:rPr lang="en-US" sz="1050" dirty="0"/>
            </a:br>
            <a:r>
              <a:rPr lang="en-US" sz="1050" dirty="0"/>
              <a:t>Region: Represents the geographic region of each country. For example:</a:t>
            </a:r>
            <a:br>
              <a:rPr lang="en-US" sz="1050" dirty="0"/>
            </a:br>
            <a:r>
              <a:rPr lang="en-US" sz="1050" dirty="0"/>
              <a:t>North Africa</a:t>
            </a:r>
            <a:br>
              <a:rPr lang="en-US" sz="1050" dirty="0"/>
            </a:br>
            <a:r>
              <a:rPr lang="en-US" sz="1050" dirty="0"/>
              <a:t>Central Europe</a:t>
            </a:r>
            <a:br>
              <a:rPr lang="en-US" sz="1050" dirty="0"/>
            </a:br>
            <a:r>
              <a:rPr lang="en-US" sz="1050" dirty="0"/>
              <a:t>East Asia</a:t>
            </a:r>
            <a:br>
              <a:rPr lang="en-US" sz="1050" dirty="0"/>
            </a:br>
            <a:r>
              <a:rPr lang="en-US" sz="1050" dirty="0"/>
              <a:t>Ethnic Group: Classifies countries based on predominant ethnic groups. For example:</a:t>
            </a:r>
            <a:br>
              <a:rPr lang="en-US" sz="1050" dirty="0"/>
            </a:br>
            <a:r>
              <a:rPr lang="en-US" sz="1050" dirty="0"/>
              <a:t>Arab – e.g., Egypt, Saudi Arabia</a:t>
            </a:r>
            <a:br>
              <a:rPr lang="en-US" sz="1050" dirty="0"/>
            </a:br>
            <a:r>
              <a:rPr lang="en-US" sz="1050" dirty="0"/>
              <a:t>Balkan – e.g., Serbia, Croatia</a:t>
            </a:r>
            <a:br>
              <a:rPr lang="en-US" sz="1050" dirty="0"/>
            </a:br>
            <a:r>
              <a:rPr lang="en-US" sz="1050" dirty="0"/>
              <a:t>Non-Arab African – e.g., Nigeria, Ghana</a:t>
            </a:r>
            <a:br>
              <a:rPr lang="en-US" sz="1050" dirty="0"/>
            </a:br>
            <a:r>
              <a:rPr lang="en-US" sz="1050" dirty="0"/>
              <a:t>This classification allows for flexible and accurate analysis of teams and matches across continents, regions, and ethnic groups.</a:t>
            </a:r>
          </a:p>
        </p:txBody>
      </p:sp>
      <p:pic>
        <p:nvPicPr>
          <p:cNvPr id="5" name="Content Placeholder 4">
            <a:extLst>
              <a:ext uri="{FF2B5EF4-FFF2-40B4-BE49-F238E27FC236}">
                <a16:creationId xmlns:a16="http://schemas.microsoft.com/office/drawing/2014/main" id="{4DDB0A29-F54A-702B-402E-B8A2E58F0A6F}"/>
              </a:ext>
            </a:extLst>
          </p:cNvPr>
          <p:cNvPicPr>
            <a:picLocks noGrp="1" noChangeAspect="1"/>
          </p:cNvPicPr>
          <p:nvPr>
            <p:ph idx="1"/>
          </p:nvPr>
        </p:nvPicPr>
        <p:blipFill>
          <a:blip r:embed="rId2"/>
          <a:stretch>
            <a:fillRect/>
          </a:stretch>
        </p:blipFill>
        <p:spPr>
          <a:xfrm>
            <a:off x="2636037" y="2141537"/>
            <a:ext cx="6383212" cy="4351338"/>
          </a:xfrm>
          <a:prstGeom prst="rect">
            <a:avLst/>
          </a:prstGeom>
        </p:spPr>
      </p:pic>
    </p:spTree>
    <p:extLst>
      <p:ext uri="{BB962C8B-B14F-4D97-AF65-F5344CB8AC3E}">
        <p14:creationId xmlns:p14="http://schemas.microsoft.com/office/powerpoint/2010/main" val="18412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AF54-A8F3-7E7A-89DF-45C591623D0F}"/>
              </a:ext>
            </a:extLst>
          </p:cNvPr>
          <p:cNvSpPr>
            <a:spLocks noGrp="1"/>
          </p:cNvSpPr>
          <p:nvPr>
            <p:ph type="title"/>
          </p:nvPr>
        </p:nvSpPr>
        <p:spPr/>
        <p:txBody>
          <a:bodyPr>
            <a:noAutofit/>
          </a:bodyPr>
          <a:lstStyle/>
          <a:p>
            <a:r>
              <a:rPr lang="en-US" sz="3200" dirty="0"/>
              <a:t>After that, I used a lookup function to bring the continent names into the original sheet for each country — including the home team, away team, and host country.</a:t>
            </a:r>
          </a:p>
        </p:txBody>
      </p:sp>
      <p:pic>
        <p:nvPicPr>
          <p:cNvPr id="5" name="Content Placeholder 4">
            <a:extLst>
              <a:ext uri="{FF2B5EF4-FFF2-40B4-BE49-F238E27FC236}">
                <a16:creationId xmlns:a16="http://schemas.microsoft.com/office/drawing/2014/main" id="{DFAE29A1-6623-1720-7516-ED203668967C}"/>
              </a:ext>
            </a:extLst>
          </p:cNvPr>
          <p:cNvPicPr>
            <a:picLocks noGrp="1" noChangeAspect="1"/>
          </p:cNvPicPr>
          <p:nvPr>
            <p:ph idx="1"/>
          </p:nvPr>
        </p:nvPicPr>
        <p:blipFill>
          <a:blip r:embed="rId2"/>
          <a:stretch>
            <a:fillRect/>
          </a:stretch>
        </p:blipFill>
        <p:spPr>
          <a:xfrm>
            <a:off x="838200" y="2054386"/>
            <a:ext cx="10515600" cy="3893815"/>
          </a:xfrm>
          <a:prstGeom prst="rect">
            <a:avLst/>
          </a:prstGeom>
        </p:spPr>
      </p:pic>
    </p:spTree>
    <p:extLst>
      <p:ext uri="{BB962C8B-B14F-4D97-AF65-F5344CB8AC3E}">
        <p14:creationId xmlns:p14="http://schemas.microsoft.com/office/powerpoint/2010/main" val="1612331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2EE33A-4408-CD3D-CB3F-A6953A004AB4}"/>
              </a:ext>
            </a:extLst>
          </p:cNvPr>
          <p:cNvSpPr>
            <a:spLocks noGrp="1"/>
          </p:cNvSpPr>
          <p:nvPr>
            <p:ph type="title"/>
          </p:nvPr>
        </p:nvSpPr>
        <p:spPr/>
        <p:txBody>
          <a:bodyPr>
            <a:normAutofit/>
          </a:bodyPr>
          <a:lstStyle/>
          <a:p>
            <a:r>
              <a:rPr lang="en-US" sz="2000" dirty="0"/>
              <a:t>Finally, I added new columns to calculate the total number of goals per match, the match score, and the match result (W, L, D) for both home and away teams, indicating whether they won, lost, or drew.</a:t>
            </a:r>
          </a:p>
        </p:txBody>
      </p:sp>
      <p:pic>
        <p:nvPicPr>
          <p:cNvPr id="10" name="Content Placeholder 9">
            <a:extLst>
              <a:ext uri="{FF2B5EF4-FFF2-40B4-BE49-F238E27FC236}">
                <a16:creationId xmlns:a16="http://schemas.microsoft.com/office/drawing/2014/main" id="{C227BF3F-2443-329A-8C44-652C0C9D79BF}"/>
              </a:ext>
            </a:extLst>
          </p:cNvPr>
          <p:cNvPicPr>
            <a:picLocks noGrp="1" noChangeAspect="1"/>
          </p:cNvPicPr>
          <p:nvPr>
            <p:ph idx="1"/>
          </p:nvPr>
        </p:nvPicPr>
        <p:blipFill>
          <a:blip r:embed="rId2"/>
          <a:stretch>
            <a:fillRect/>
          </a:stretch>
        </p:blipFill>
        <p:spPr>
          <a:xfrm>
            <a:off x="3816877" y="1825625"/>
            <a:ext cx="4558246" cy="4351338"/>
          </a:xfrm>
          <a:prstGeom prst="rect">
            <a:avLst/>
          </a:prstGeom>
        </p:spPr>
      </p:pic>
    </p:spTree>
    <p:extLst>
      <p:ext uri="{BB962C8B-B14F-4D97-AF65-F5344CB8AC3E}">
        <p14:creationId xmlns:p14="http://schemas.microsoft.com/office/powerpoint/2010/main" val="441607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1C0B7-3010-04CF-263A-FB6A901278CC}"/>
              </a:ext>
            </a:extLst>
          </p:cNvPr>
          <p:cNvSpPr>
            <a:spLocks noGrp="1"/>
          </p:cNvSpPr>
          <p:nvPr>
            <p:ph type="title"/>
          </p:nvPr>
        </p:nvSpPr>
        <p:spPr/>
        <p:txBody>
          <a:bodyPr>
            <a:normAutofit/>
          </a:bodyPr>
          <a:lstStyle/>
          <a:p>
            <a:r>
              <a:rPr lang="en-US" b="1" dirty="0"/>
              <a:t>Players’ Sheet (Second Sheet)</a:t>
            </a:r>
            <a:endParaRPr lang="en-US" dirty="0"/>
          </a:p>
        </p:txBody>
      </p:sp>
      <p:sp>
        <p:nvSpPr>
          <p:cNvPr id="3" name="Content Placeholder 2">
            <a:extLst>
              <a:ext uri="{FF2B5EF4-FFF2-40B4-BE49-F238E27FC236}">
                <a16:creationId xmlns:a16="http://schemas.microsoft.com/office/drawing/2014/main" id="{45629301-C937-F737-7FFC-58367CB4AAF2}"/>
              </a:ext>
            </a:extLst>
          </p:cNvPr>
          <p:cNvSpPr>
            <a:spLocks noGrp="1"/>
          </p:cNvSpPr>
          <p:nvPr>
            <p:ph idx="1"/>
          </p:nvPr>
        </p:nvSpPr>
        <p:spPr/>
        <p:txBody>
          <a:bodyPr/>
          <a:lstStyle/>
          <a:p>
            <a:r>
              <a:rPr lang="en-US" dirty="0"/>
              <a:t>The second sheet is the one related to the players who scored the goals.</a:t>
            </a:r>
            <a:br>
              <a:rPr lang="en-US" dirty="0"/>
            </a:br>
            <a:br>
              <a:rPr lang="en-US" b="1" dirty="0"/>
            </a:br>
            <a:endParaRPr lang="en-US" dirty="0"/>
          </a:p>
        </p:txBody>
      </p:sp>
    </p:spTree>
    <p:extLst>
      <p:ext uri="{BB962C8B-B14F-4D97-AF65-F5344CB8AC3E}">
        <p14:creationId xmlns:p14="http://schemas.microsoft.com/office/powerpoint/2010/main" val="61251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0A2E-C14F-7CDA-51AB-AF17DDB9464F}"/>
              </a:ext>
            </a:extLst>
          </p:cNvPr>
          <p:cNvSpPr>
            <a:spLocks noGrp="1"/>
          </p:cNvSpPr>
          <p:nvPr>
            <p:ph type="ctrTitle"/>
          </p:nvPr>
        </p:nvSpPr>
        <p:spPr/>
        <p:txBody>
          <a:bodyPr>
            <a:noAutofit/>
          </a:bodyPr>
          <a:lstStyle/>
          <a:p>
            <a:r>
              <a:rPr lang="en-US" sz="2400" dirty="0"/>
              <a:t>The first challenge was to link both sheets so that each match in the first sheet corresponds to the relevant data in the second sheet.</a:t>
            </a:r>
            <a:br>
              <a:rPr lang="en-US" sz="2400" dirty="0"/>
            </a:br>
            <a:r>
              <a:rPr lang="en-US" sz="2400" dirty="0"/>
              <a:t>This was difficult because there was no unique column to connect them using the date wasn’t reliable since multiple matches could occur on the same day, and using the home and away teams alone didn’t indicate </a:t>
            </a:r>
            <a:r>
              <a:rPr lang="en-US" sz="2400" i="1" dirty="0"/>
              <a:t>when</a:t>
            </a:r>
            <a:r>
              <a:rPr lang="en-US" sz="2400" dirty="0"/>
              <a:t> the teams faced each other</a:t>
            </a:r>
          </a:p>
        </p:txBody>
      </p:sp>
      <p:sp>
        <p:nvSpPr>
          <p:cNvPr id="4" name="Subtitle 3">
            <a:extLst>
              <a:ext uri="{FF2B5EF4-FFF2-40B4-BE49-F238E27FC236}">
                <a16:creationId xmlns:a16="http://schemas.microsoft.com/office/drawing/2014/main" id="{010C387D-F3C7-5829-7B45-27E5C4ED609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94306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D4292-3317-A35E-23CE-F3E861825ECE}"/>
              </a:ext>
            </a:extLst>
          </p:cNvPr>
          <p:cNvSpPr>
            <a:spLocks noGrp="1"/>
          </p:cNvSpPr>
          <p:nvPr>
            <p:ph type="title"/>
          </p:nvPr>
        </p:nvSpPr>
        <p:spPr/>
        <p:txBody>
          <a:bodyPr>
            <a:normAutofit fontScale="90000"/>
          </a:bodyPr>
          <a:lstStyle/>
          <a:p>
            <a:r>
              <a:rPr lang="en-US" sz="1800" dirty="0"/>
              <a:t>Therefore, I created a custom unique identifier column called “Match ID.”</a:t>
            </a:r>
            <a:br>
              <a:rPr lang="en-US" sz="1800" dirty="0"/>
            </a:br>
            <a:r>
              <a:rPr lang="en-US" sz="1800" dirty="0"/>
              <a:t>I built this column in Power Query by concatenating the home team name, away team name, and match date (day, month, and year) to ensure every match had a unique ID.</a:t>
            </a:r>
            <a:br>
              <a:rPr lang="en-US" sz="1800" dirty="0"/>
            </a:br>
            <a:r>
              <a:rPr lang="en-US" sz="1800" dirty="0"/>
              <a:t>After generating the same column in both sheets, I performed a merge operation in Power Query to combine the necessary data from the first sheet into the players’ sheet.</a:t>
            </a:r>
          </a:p>
        </p:txBody>
      </p:sp>
      <p:pic>
        <p:nvPicPr>
          <p:cNvPr id="6" name="Content Placeholder 5">
            <a:extLst>
              <a:ext uri="{FF2B5EF4-FFF2-40B4-BE49-F238E27FC236}">
                <a16:creationId xmlns:a16="http://schemas.microsoft.com/office/drawing/2014/main" id="{1DB64D63-9E11-490D-85AB-61D024D40537}"/>
              </a:ext>
            </a:extLst>
          </p:cNvPr>
          <p:cNvPicPr>
            <a:picLocks noGrp="1" noChangeAspect="1"/>
          </p:cNvPicPr>
          <p:nvPr>
            <p:ph idx="1"/>
          </p:nvPr>
        </p:nvPicPr>
        <p:blipFill>
          <a:blip r:embed="rId2"/>
          <a:stretch>
            <a:fillRect/>
          </a:stretch>
        </p:blipFill>
        <p:spPr>
          <a:xfrm>
            <a:off x="1517636" y="1994590"/>
            <a:ext cx="4578364" cy="4351338"/>
          </a:xfrm>
          <a:prstGeom prst="rect">
            <a:avLst/>
          </a:prstGeom>
        </p:spPr>
      </p:pic>
      <p:pic>
        <p:nvPicPr>
          <p:cNvPr id="8" name="Content Placeholder 7">
            <a:extLst>
              <a:ext uri="{FF2B5EF4-FFF2-40B4-BE49-F238E27FC236}">
                <a16:creationId xmlns:a16="http://schemas.microsoft.com/office/drawing/2014/main" id="{FBABA438-9B54-54BD-485C-F49E48265398}"/>
              </a:ext>
            </a:extLst>
          </p:cNvPr>
          <p:cNvPicPr>
            <a:picLocks noGrp="1" noChangeAspect="1"/>
          </p:cNvPicPr>
          <p:nvPr>
            <p:ph sz="half" idx="4294967295"/>
          </p:nvPr>
        </p:nvPicPr>
        <p:blipFill>
          <a:blip r:embed="rId3"/>
          <a:stretch>
            <a:fillRect/>
          </a:stretch>
        </p:blipFill>
        <p:spPr>
          <a:xfrm>
            <a:off x="6711812" y="1994590"/>
            <a:ext cx="4257675" cy="4351338"/>
          </a:xfrm>
          <a:prstGeom prst="rect">
            <a:avLst/>
          </a:prstGeom>
        </p:spPr>
      </p:pic>
    </p:spTree>
    <p:extLst>
      <p:ext uri="{BB962C8B-B14F-4D97-AF65-F5344CB8AC3E}">
        <p14:creationId xmlns:p14="http://schemas.microsoft.com/office/powerpoint/2010/main" val="2206354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F93D5-D3F6-C504-AFDF-EB17C78CE2B9}"/>
              </a:ext>
            </a:extLst>
          </p:cNvPr>
          <p:cNvSpPr>
            <a:spLocks noGrp="1"/>
          </p:cNvSpPr>
          <p:nvPr>
            <p:ph type="title"/>
          </p:nvPr>
        </p:nvSpPr>
        <p:spPr/>
        <p:txBody>
          <a:bodyPr>
            <a:normAutofit/>
          </a:bodyPr>
          <a:lstStyle/>
          <a:p>
            <a:r>
              <a:rPr lang="en-US" sz="1400" dirty="0"/>
              <a:t>The last challenge in the players’ sheet was that it did not contain the nationality of the player who scored the goal. This was difficult to determine because if a player scored an own goal, the goal is counted for the opposing team rather than the player’s actual national team. Therefore, identifying the correct nationality was not straightforward.</a:t>
            </a:r>
            <a:br>
              <a:rPr lang="en-US" sz="1400" dirty="0"/>
            </a:br>
            <a:r>
              <a:rPr lang="en-US" sz="1400" dirty="0"/>
              <a:t>To solve this, I created a formula in Excel using Power Query to determine the player’s nationality. If the Own Goal flag was </a:t>
            </a:r>
            <a:r>
              <a:rPr lang="en-US" sz="1400" i="1" dirty="0"/>
              <a:t>false</a:t>
            </a:r>
            <a:r>
              <a:rPr lang="en-US" sz="1400" dirty="0"/>
              <a:t>, I returned the nationality of the team the player belongs to. If the Own Goal flag was </a:t>
            </a:r>
            <a:r>
              <a:rPr lang="en-US" sz="1400" i="1" dirty="0"/>
              <a:t>true</a:t>
            </a:r>
            <a:r>
              <a:rPr lang="en-US" sz="1400" dirty="0"/>
              <a:t>, I returned the nationality of the opposing team instead.</a:t>
            </a:r>
            <a:br>
              <a:rPr lang="en-US" sz="1400" dirty="0"/>
            </a:br>
            <a:r>
              <a:rPr lang="en-US" sz="1400" dirty="0"/>
              <a:t>Based on this logic, I was able to retrieve the player’s nationality, continent, region, and ethnic group accurately.</a:t>
            </a:r>
          </a:p>
        </p:txBody>
      </p:sp>
      <p:pic>
        <p:nvPicPr>
          <p:cNvPr id="5" name="Content Placeholder 4">
            <a:extLst>
              <a:ext uri="{FF2B5EF4-FFF2-40B4-BE49-F238E27FC236}">
                <a16:creationId xmlns:a16="http://schemas.microsoft.com/office/drawing/2014/main" id="{970F2371-E502-5F91-99A7-85642A6266FF}"/>
              </a:ext>
            </a:extLst>
          </p:cNvPr>
          <p:cNvPicPr>
            <a:picLocks noGrp="1" noChangeAspect="1"/>
          </p:cNvPicPr>
          <p:nvPr>
            <p:ph idx="1"/>
          </p:nvPr>
        </p:nvPicPr>
        <p:blipFill>
          <a:blip r:embed="rId2"/>
          <a:stretch>
            <a:fillRect/>
          </a:stretch>
        </p:blipFill>
        <p:spPr>
          <a:xfrm>
            <a:off x="3714481" y="1825625"/>
            <a:ext cx="4763037" cy="4351338"/>
          </a:xfrm>
          <a:prstGeom prst="rect">
            <a:avLst/>
          </a:prstGeom>
        </p:spPr>
      </p:pic>
    </p:spTree>
    <p:extLst>
      <p:ext uri="{BB962C8B-B14F-4D97-AF65-F5344CB8AC3E}">
        <p14:creationId xmlns:p14="http://schemas.microsoft.com/office/powerpoint/2010/main" val="2261481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A19DE-EAF4-D68F-F4F1-92BE17FCD2C1}"/>
              </a:ext>
            </a:extLst>
          </p:cNvPr>
          <p:cNvSpPr>
            <a:spLocks noGrp="1"/>
          </p:cNvSpPr>
          <p:nvPr>
            <p:ph type="title"/>
          </p:nvPr>
        </p:nvSpPr>
        <p:spPr>
          <a:xfrm>
            <a:off x="593103" y="393406"/>
            <a:ext cx="10515600" cy="1325563"/>
          </a:xfrm>
        </p:spPr>
        <p:txBody>
          <a:bodyPr>
            <a:normAutofit fontScale="90000"/>
          </a:bodyPr>
          <a:lstStyle/>
          <a:p>
            <a:r>
              <a:rPr lang="en-US" sz="2400" dirty="0"/>
              <a:t> </a:t>
            </a:r>
            <a:br>
              <a:rPr lang="en-US" sz="2400" dirty="0"/>
            </a:br>
            <a:br>
              <a:rPr lang="en-US" sz="2400" dirty="0"/>
            </a:br>
            <a:r>
              <a:rPr lang="en-US" sz="4000" dirty="0"/>
              <a:t>                                     </a:t>
            </a:r>
            <a:r>
              <a:rPr lang="en-US" sz="4000" b="1" dirty="0"/>
              <a:t>Data Warehousing</a:t>
            </a:r>
            <a:br>
              <a:rPr lang="en-US" sz="2400" dirty="0"/>
            </a:br>
            <a:br>
              <a:rPr lang="en-US" sz="2400" b="1" dirty="0"/>
            </a:br>
            <a:r>
              <a:rPr lang="en-US" sz="2400" dirty="0"/>
              <a:t> </a:t>
            </a:r>
            <a:br>
              <a:rPr lang="en-US" sz="2400" dirty="0"/>
            </a:br>
            <a:r>
              <a:rPr lang="en-US" sz="2400" dirty="0"/>
              <a:t>This stage involves building the data warehouse and splitting the main file into structured database tables, including dimensions and fact tables.</a:t>
            </a:r>
            <a:br>
              <a:rPr lang="en-US" sz="2400" dirty="0"/>
            </a:br>
            <a:endParaRPr lang="en-US" sz="2400" dirty="0"/>
          </a:p>
        </p:txBody>
      </p:sp>
      <p:sp>
        <p:nvSpPr>
          <p:cNvPr id="3" name="Content Placeholder 2">
            <a:extLst>
              <a:ext uri="{FF2B5EF4-FFF2-40B4-BE49-F238E27FC236}">
                <a16:creationId xmlns:a16="http://schemas.microsoft.com/office/drawing/2014/main" id="{58AD2210-5D97-D90F-263D-09BFD8D6B18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In this phase, I used Power BI, SQL Server, </a:t>
            </a:r>
            <a:r>
              <a:rPr lang="en-US"/>
              <a:t>Dax Studio, </a:t>
            </a:r>
            <a:r>
              <a:rPr lang="en-US" dirty="0"/>
              <a:t>and SSIS</a:t>
            </a:r>
          </a:p>
          <a:p>
            <a:endParaRPr lang="en-US" dirty="0"/>
          </a:p>
        </p:txBody>
      </p:sp>
    </p:spTree>
    <p:extLst>
      <p:ext uri="{BB962C8B-B14F-4D97-AF65-F5344CB8AC3E}">
        <p14:creationId xmlns:p14="http://schemas.microsoft.com/office/powerpoint/2010/main" val="3828138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91549-34CA-E6E7-89F5-7BF20120DF7E}"/>
              </a:ext>
            </a:extLst>
          </p:cNvPr>
          <p:cNvSpPr>
            <a:spLocks noGrp="1"/>
          </p:cNvSpPr>
          <p:nvPr>
            <p:ph type="title"/>
          </p:nvPr>
        </p:nvSpPr>
        <p:spPr/>
        <p:txBody>
          <a:bodyPr>
            <a:noAutofit/>
          </a:bodyPr>
          <a:lstStyle/>
          <a:p>
            <a:r>
              <a:rPr lang="en-US" sz="3200" dirty="0"/>
              <a:t>I divided my file into seven dimensions and two facts. The seven dimensions are:</a:t>
            </a:r>
            <a:br>
              <a:rPr lang="en-US" sz="3200" dirty="0"/>
            </a:br>
            <a:endParaRPr lang="en-US" sz="3200" dirty="0"/>
          </a:p>
        </p:txBody>
      </p:sp>
      <p:sp>
        <p:nvSpPr>
          <p:cNvPr id="3" name="Content Placeholder 2">
            <a:extLst>
              <a:ext uri="{FF2B5EF4-FFF2-40B4-BE49-F238E27FC236}">
                <a16:creationId xmlns:a16="http://schemas.microsoft.com/office/drawing/2014/main" id="{B406C058-5461-D6F9-51E7-1A106BF667DA}"/>
              </a:ext>
            </a:extLst>
          </p:cNvPr>
          <p:cNvSpPr>
            <a:spLocks noGrp="1"/>
          </p:cNvSpPr>
          <p:nvPr>
            <p:ph idx="1"/>
          </p:nvPr>
        </p:nvSpPr>
        <p:spPr/>
        <p:txBody>
          <a:bodyPr>
            <a:normAutofit/>
          </a:bodyPr>
          <a:lstStyle/>
          <a:p>
            <a:r>
              <a:rPr lang="en-US" sz="2400" dirty="0" err="1"/>
              <a:t>DimDate</a:t>
            </a:r>
            <a:r>
              <a:rPr lang="en-US" sz="2400" dirty="0"/>
              <a:t> – contains the full date, month, year, and day.</a:t>
            </a:r>
            <a:br>
              <a:rPr lang="en-US" sz="2400" dirty="0"/>
            </a:br>
            <a:r>
              <a:rPr lang="en-US" sz="2400" dirty="0" err="1"/>
              <a:t>DimCity</a:t>
            </a:r>
            <a:r>
              <a:rPr lang="en-US" sz="2400" dirty="0"/>
              <a:t> – contains the city name.</a:t>
            </a:r>
            <a:br>
              <a:rPr lang="en-US" sz="2400" dirty="0"/>
            </a:br>
            <a:r>
              <a:rPr lang="en-US" sz="2400" dirty="0" err="1"/>
              <a:t>DimTeam</a:t>
            </a:r>
            <a:r>
              <a:rPr lang="en-US" sz="2400" dirty="0"/>
              <a:t> – contains the team name along with its continent, region, and ethnic group.</a:t>
            </a:r>
            <a:br>
              <a:rPr lang="en-US" sz="2400" dirty="0"/>
            </a:br>
            <a:r>
              <a:rPr lang="en-US" sz="2400" dirty="0" err="1"/>
              <a:t>DimPlayer</a:t>
            </a:r>
            <a:r>
              <a:rPr lang="en-US" sz="2400" dirty="0"/>
              <a:t> – contains the player name.</a:t>
            </a:r>
            <a:br>
              <a:rPr lang="en-US" sz="2400" dirty="0"/>
            </a:br>
            <a:r>
              <a:rPr lang="en-US" sz="2400" dirty="0" err="1"/>
              <a:t>DimMatchID</a:t>
            </a:r>
            <a:r>
              <a:rPr lang="en-US" sz="2400" dirty="0"/>
              <a:t> – contains the match ID, which I use to link the two sheets.</a:t>
            </a:r>
            <a:br>
              <a:rPr lang="en-US" sz="2400" dirty="0"/>
            </a:br>
            <a:r>
              <a:rPr lang="en-US" sz="2400" dirty="0" err="1"/>
              <a:t>DimTournament</a:t>
            </a:r>
            <a:r>
              <a:rPr lang="en-US" sz="2400" dirty="0"/>
              <a:t> – contains the tournament name.</a:t>
            </a:r>
            <a:br>
              <a:rPr lang="en-US" sz="2400" dirty="0"/>
            </a:br>
            <a:r>
              <a:rPr lang="en-US" sz="2400" dirty="0" err="1"/>
              <a:t>DimMinuteRange</a:t>
            </a:r>
            <a:r>
              <a:rPr lang="en-US" sz="2400" dirty="0"/>
              <a:t> – contains the minutes, which I divided into ranges in SQL using a specific query to facilitate analysis.</a:t>
            </a:r>
          </a:p>
        </p:txBody>
      </p:sp>
    </p:spTree>
    <p:extLst>
      <p:ext uri="{BB962C8B-B14F-4D97-AF65-F5344CB8AC3E}">
        <p14:creationId xmlns:p14="http://schemas.microsoft.com/office/powerpoint/2010/main" val="1293598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E77FF-5B24-9D56-8217-786C39F4A292}"/>
              </a:ext>
            </a:extLst>
          </p:cNvPr>
          <p:cNvSpPr>
            <a:spLocks noGrp="1"/>
          </p:cNvSpPr>
          <p:nvPr>
            <p:ph type="title"/>
          </p:nvPr>
        </p:nvSpPr>
        <p:spPr/>
        <p:txBody>
          <a:bodyPr>
            <a:normAutofit fontScale="90000"/>
          </a:bodyPr>
          <a:lstStyle/>
          <a:p>
            <a:r>
              <a:rPr lang="en-US" b="1" dirty="0"/>
              <a:t>The two fact tables are </a:t>
            </a:r>
            <a:r>
              <a:rPr lang="en-US" b="1" dirty="0" err="1"/>
              <a:t>FactMatch</a:t>
            </a:r>
            <a:r>
              <a:rPr lang="en-US" b="1" dirty="0"/>
              <a:t> and </a:t>
            </a:r>
            <a:r>
              <a:rPr lang="en-US" b="1" dirty="0" err="1"/>
              <a:t>FactPlayer</a:t>
            </a:r>
            <a:r>
              <a:rPr lang="en-US" b="1" dirty="0"/>
              <a:t>.</a:t>
            </a:r>
            <a:br>
              <a:rPr lang="en-US" b="1" dirty="0"/>
            </a:br>
            <a:endParaRPr lang="en-US" b="1" dirty="0"/>
          </a:p>
        </p:txBody>
      </p:sp>
      <p:sp>
        <p:nvSpPr>
          <p:cNvPr id="3" name="Content Placeholder 2">
            <a:extLst>
              <a:ext uri="{FF2B5EF4-FFF2-40B4-BE49-F238E27FC236}">
                <a16:creationId xmlns:a16="http://schemas.microsoft.com/office/drawing/2014/main" id="{1FE961C2-E30C-CC0A-E2BC-2449C4ADAD35}"/>
              </a:ext>
            </a:extLst>
          </p:cNvPr>
          <p:cNvSpPr>
            <a:spLocks noGrp="1"/>
          </p:cNvSpPr>
          <p:nvPr>
            <p:ph idx="1"/>
          </p:nvPr>
        </p:nvSpPr>
        <p:spPr/>
        <p:txBody>
          <a:bodyPr>
            <a:normAutofit lnSpcReduction="10000"/>
          </a:bodyPr>
          <a:lstStyle/>
          <a:p>
            <a:r>
              <a:rPr lang="en-US" dirty="0" err="1"/>
              <a:t>FactMatch</a:t>
            </a:r>
            <a:r>
              <a:rPr lang="en-US" dirty="0"/>
              <a:t> contains the surrogate keys (SK) for </a:t>
            </a:r>
            <a:r>
              <a:rPr lang="en-US" dirty="0" err="1"/>
              <a:t>DimDate</a:t>
            </a:r>
            <a:r>
              <a:rPr lang="en-US" dirty="0"/>
              <a:t>, </a:t>
            </a:r>
            <a:r>
              <a:rPr lang="en-US" dirty="0" err="1"/>
              <a:t>DimCity</a:t>
            </a:r>
            <a:r>
              <a:rPr lang="en-US" dirty="0"/>
              <a:t>, </a:t>
            </a:r>
            <a:r>
              <a:rPr lang="en-US" dirty="0" err="1"/>
              <a:t>DimTournament</a:t>
            </a:r>
            <a:r>
              <a:rPr lang="en-US" dirty="0"/>
              <a:t>, </a:t>
            </a:r>
            <a:r>
              <a:rPr lang="en-US" dirty="0" err="1"/>
              <a:t>DimMatchID</a:t>
            </a:r>
            <a:r>
              <a:rPr lang="en-US" dirty="0"/>
              <a:t>, as well as the </a:t>
            </a:r>
            <a:r>
              <a:rPr lang="en-US" dirty="0" err="1"/>
              <a:t>HomeTeam_SK</a:t>
            </a:r>
            <a:r>
              <a:rPr lang="en-US" dirty="0"/>
              <a:t>, </a:t>
            </a:r>
            <a:r>
              <a:rPr lang="en-US" dirty="0" err="1"/>
              <a:t>AwayTeam_SK</a:t>
            </a:r>
            <a:r>
              <a:rPr lang="en-US" dirty="0"/>
              <a:t>, and </a:t>
            </a:r>
            <a:r>
              <a:rPr lang="en-US" dirty="0" err="1"/>
              <a:t>HostTeam_SK</a:t>
            </a:r>
            <a:r>
              <a:rPr lang="en-US" dirty="0"/>
              <a:t>. I used role-playing dimensions for these team-related keys, and all of them come from </a:t>
            </a:r>
            <a:r>
              <a:rPr lang="en-US" dirty="0" err="1"/>
              <a:t>DimTeam</a:t>
            </a:r>
            <a:r>
              <a:rPr lang="en-US" dirty="0"/>
              <a:t> </a:t>
            </a:r>
          </a:p>
          <a:p>
            <a:endParaRPr lang="en-US" dirty="0"/>
          </a:p>
          <a:p>
            <a:r>
              <a:rPr lang="en-US" dirty="0" err="1"/>
              <a:t>FactPlayer</a:t>
            </a:r>
            <a:r>
              <a:rPr lang="en-US" dirty="0"/>
              <a:t> contains the </a:t>
            </a:r>
            <a:r>
              <a:rPr lang="en-US" dirty="0" err="1"/>
              <a:t>TeamScored_SK</a:t>
            </a:r>
            <a:r>
              <a:rPr lang="en-US" dirty="0"/>
              <a:t> from </a:t>
            </a:r>
            <a:r>
              <a:rPr lang="en-US" dirty="0" err="1"/>
              <a:t>DimTeam</a:t>
            </a:r>
            <a:r>
              <a:rPr lang="en-US" dirty="0"/>
              <a:t>, as well as the </a:t>
            </a:r>
            <a:r>
              <a:rPr lang="en-US" dirty="0" err="1"/>
              <a:t>Player_SK</a:t>
            </a:r>
            <a:r>
              <a:rPr lang="en-US" dirty="0"/>
              <a:t>, </a:t>
            </a:r>
            <a:r>
              <a:rPr lang="en-US" dirty="0" err="1"/>
              <a:t>Date_SK</a:t>
            </a:r>
            <a:r>
              <a:rPr lang="en-US" dirty="0"/>
              <a:t>, and </a:t>
            </a:r>
            <a:r>
              <a:rPr lang="en-US" dirty="0" err="1"/>
              <a:t>MinuteRange_SK</a:t>
            </a:r>
            <a:r>
              <a:rPr lang="en-US" dirty="0"/>
              <a:t>.</a:t>
            </a:r>
            <a:br>
              <a:rPr lang="en-US" dirty="0"/>
            </a:br>
            <a:r>
              <a:rPr lang="en-US" dirty="0"/>
              <a:t>I also linked the two fact tables together by adding the </a:t>
            </a:r>
            <a:r>
              <a:rPr lang="en-US" dirty="0" err="1"/>
              <a:t>Match_SK</a:t>
            </a:r>
            <a:r>
              <a:rPr lang="en-US" dirty="0"/>
              <a:t> from </a:t>
            </a:r>
            <a:r>
              <a:rPr lang="en-US" dirty="0" err="1"/>
              <a:t>FactMatch</a:t>
            </a:r>
            <a:r>
              <a:rPr lang="en-US" dirty="0"/>
              <a:t> into </a:t>
            </a:r>
            <a:r>
              <a:rPr lang="en-US" dirty="0" err="1"/>
              <a:t>FactPlayer</a:t>
            </a:r>
            <a:r>
              <a:rPr lang="en-US" dirty="0"/>
              <a:t>, so I can create a relationship between them and bring any needed fields from </a:t>
            </a:r>
            <a:r>
              <a:rPr lang="en-US" dirty="0" err="1"/>
              <a:t>FactMatch</a:t>
            </a:r>
            <a:r>
              <a:rPr lang="en-US" dirty="0"/>
              <a:t> into </a:t>
            </a:r>
            <a:r>
              <a:rPr lang="en-US" dirty="0" err="1"/>
              <a:t>FactPlayer</a:t>
            </a:r>
            <a:r>
              <a:rPr lang="en-US" dirty="0"/>
              <a:t>.</a:t>
            </a:r>
          </a:p>
          <a:p>
            <a:endParaRPr lang="en-US" dirty="0"/>
          </a:p>
        </p:txBody>
      </p:sp>
    </p:spTree>
    <p:extLst>
      <p:ext uri="{BB962C8B-B14F-4D97-AF65-F5344CB8AC3E}">
        <p14:creationId xmlns:p14="http://schemas.microsoft.com/office/powerpoint/2010/main" val="73137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C70B7-20E9-DABD-11D3-0C954B0AE00D}"/>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C1C1C197-4D89-0F0F-3429-F6D2AA853E1A}"/>
              </a:ext>
            </a:extLst>
          </p:cNvPr>
          <p:cNvSpPr>
            <a:spLocks noGrp="1"/>
          </p:cNvSpPr>
          <p:nvPr>
            <p:ph idx="1"/>
          </p:nvPr>
        </p:nvSpPr>
        <p:spPr/>
        <p:txBody>
          <a:bodyPr>
            <a:normAutofit lnSpcReduction="10000"/>
          </a:bodyPr>
          <a:lstStyle/>
          <a:p>
            <a:r>
              <a:rPr lang="en-US" dirty="0"/>
              <a:t>In this project, I built a complete analytical system designed to process, organize, and visualize historical football data across all national teams worldwide.</a:t>
            </a:r>
            <a:br>
              <a:rPr lang="en-US" dirty="0"/>
            </a:br>
            <a:r>
              <a:rPr lang="en-US" dirty="0"/>
              <a:t>The system provides a unified and intelligent way to explore tournaments, teams, players, continents, regions, and ethnic groups using a fully interactive and drill-down-enabled dashboard.</a:t>
            </a:r>
          </a:p>
          <a:p>
            <a:r>
              <a:rPr lang="en-US" dirty="0"/>
              <a:t>Through advanced data cleaning, modeling, warehousing, and visualization techniques, the project delivers deep insights into football performance, supporting strategic analysis and helping users understand patterns, strengths, and weaknesses across every national team in history.</a:t>
            </a:r>
          </a:p>
          <a:p>
            <a:endParaRPr lang="en-US" dirty="0"/>
          </a:p>
        </p:txBody>
      </p:sp>
    </p:spTree>
    <p:extLst>
      <p:ext uri="{BB962C8B-B14F-4D97-AF65-F5344CB8AC3E}">
        <p14:creationId xmlns:p14="http://schemas.microsoft.com/office/powerpoint/2010/main" val="1618193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CD1D-C76E-A640-6E19-BB9B2198534D}"/>
              </a:ext>
            </a:extLst>
          </p:cNvPr>
          <p:cNvSpPr>
            <a:spLocks noGrp="1"/>
          </p:cNvSpPr>
          <p:nvPr>
            <p:ph type="title"/>
          </p:nvPr>
        </p:nvSpPr>
        <p:spPr/>
        <p:txBody>
          <a:bodyPr>
            <a:noAutofit/>
          </a:bodyPr>
          <a:lstStyle/>
          <a:p>
            <a:r>
              <a:rPr lang="en-US" sz="2400" dirty="0"/>
              <a:t>This is the diagram of the fact tables and dimensions. I was also careful to build the entire data warehouse in SQL Server so I could validate all the relationships using queries and joins, and ensure that both my data and the data warehouse are 100% accurate.</a:t>
            </a:r>
          </a:p>
        </p:txBody>
      </p:sp>
      <p:pic>
        <p:nvPicPr>
          <p:cNvPr id="5" name="Content Placeholder 4">
            <a:extLst>
              <a:ext uri="{FF2B5EF4-FFF2-40B4-BE49-F238E27FC236}">
                <a16:creationId xmlns:a16="http://schemas.microsoft.com/office/drawing/2014/main" id="{ACCD5AEF-3A60-2930-D4B3-C8BF86FAF828}"/>
              </a:ext>
            </a:extLst>
          </p:cNvPr>
          <p:cNvPicPr>
            <a:picLocks noGrp="1" noChangeAspect="1"/>
          </p:cNvPicPr>
          <p:nvPr>
            <p:ph idx="1"/>
          </p:nvPr>
        </p:nvPicPr>
        <p:blipFill>
          <a:blip r:embed="rId2"/>
          <a:stretch>
            <a:fillRect/>
          </a:stretch>
        </p:blipFill>
        <p:spPr>
          <a:xfrm>
            <a:off x="2069939" y="1825625"/>
            <a:ext cx="8052122" cy="4351338"/>
          </a:xfrm>
          <a:prstGeom prst="rect">
            <a:avLst/>
          </a:prstGeom>
        </p:spPr>
      </p:pic>
    </p:spTree>
    <p:extLst>
      <p:ext uri="{BB962C8B-B14F-4D97-AF65-F5344CB8AC3E}">
        <p14:creationId xmlns:p14="http://schemas.microsoft.com/office/powerpoint/2010/main" val="257474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BCDF6-FA73-0C43-F3BC-B341DA3D5F2D}"/>
              </a:ext>
            </a:extLst>
          </p:cNvPr>
          <p:cNvSpPr>
            <a:spLocks noGrp="1"/>
          </p:cNvSpPr>
          <p:nvPr>
            <p:ph type="ctrTitle"/>
          </p:nvPr>
        </p:nvSpPr>
        <p:spPr/>
        <p:txBody>
          <a:bodyPr>
            <a:normAutofit fontScale="90000"/>
          </a:bodyPr>
          <a:lstStyle/>
          <a:p>
            <a:r>
              <a:rPr lang="en-US" b="1" dirty="0"/>
              <a:t>Data Analysis and Visualization</a:t>
            </a:r>
            <a:br>
              <a:rPr lang="en-US" b="1" dirty="0"/>
            </a:br>
            <a:r>
              <a:rPr lang="en-US" dirty="0"/>
              <a:t> </a:t>
            </a:r>
          </a:p>
        </p:txBody>
      </p:sp>
      <p:sp>
        <p:nvSpPr>
          <p:cNvPr id="5" name="Subtitle 4">
            <a:extLst>
              <a:ext uri="{FF2B5EF4-FFF2-40B4-BE49-F238E27FC236}">
                <a16:creationId xmlns:a16="http://schemas.microsoft.com/office/drawing/2014/main" id="{39FF2C05-8029-2FFC-7F31-4B84AA08AE39}"/>
              </a:ext>
            </a:extLst>
          </p:cNvPr>
          <p:cNvSpPr>
            <a:spLocks noGrp="1"/>
          </p:cNvSpPr>
          <p:nvPr>
            <p:ph type="subTitle" idx="1"/>
          </p:nvPr>
        </p:nvSpPr>
        <p:spPr/>
        <p:txBody>
          <a:bodyPr/>
          <a:lstStyle/>
          <a:p>
            <a:r>
              <a:rPr lang="en-US" dirty="0"/>
              <a:t>After completing the data warehousing stage, I moved on to analyzing the dataset and visualizing the insights.</a:t>
            </a:r>
          </a:p>
        </p:txBody>
      </p:sp>
    </p:spTree>
    <p:extLst>
      <p:ext uri="{BB962C8B-B14F-4D97-AF65-F5344CB8AC3E}">
        <p14:creationId xmlns:p14="http://schemas.microsoft.com/office/powerpoint/2010/main" val="3539559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188E-9EDC-E989-4816-623A5AE59585}"/>
              </a:ext>
            </a:extLst>
          </p:cNvPr>
          <p:cNvSpPr>
            <a:spLocks noGrp="1"/>
          </p:cNvSpPr>
          <p:nvPr>
            <p:ph type="ctrTitle"/>
          </p:nvPr>
        </p:nvSpPr>
        <p:spPr/>
        <p:txBody>
          <a:bodyPr>
            <a:noAutofit/>
          </a:bodyPr>
          <a:lstStyle/>
          <a:p>
            <a:r>
              <a:rPr lang="en-US" sz="2400" dirty="0"/>
              <a:t>I created four dashboards in total.</a:t>
            </a:r>
            <a:br>
              <a:rPr lang="en-US" sz="2400" dirty="0"/>
            </a:br>
            <a:r>
              <a:rPr lang="en-US" sz="2400" dirty="0"/>
              <a:t>The second and third dashboards are fully dependent on the first one, as they use its filters, context, and selected values to update their visuals dynamically.</a:t>
            </a:r>
            <a:br>
              <a:rPr lang="en-US" sz="2400" dirty="0"/>
            </a:br>
            <a:r>
              <a:rPr lang="en-US" sz="2400" dirty="0"/>
              <a:t>The fourth dashboard, however, is completely independent and functions separately from the other three.</a:t>
            </a:r>
            <a:br>
              <a:rPr lang="en-US" sz="2400" dirty="0"/>
            </a:br>
            <a:endParaRPr lang="en-US" sz="2400" dirty="0"/>
          </a:p>
        </p:txBody>
      </p:sp>
      <p:sp>
        <p:nvSpPr>
          <p:cNvPr id="4" name="Subtitle 3">
            <a:extLst>
              <a:ext uri="{FF2B5EF4-FFF2-40B4-BE49-F238E27FC236}">
                <a16:creationId xmlns:a16="http://schemas.microsoft.com/office/drawing/2014/main" id="{7E6B4A6E-5A3B-BE20-C6EA-0FE1E5FEF58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83084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02B9-F705-C028-4680-777B71395F26}"/>
              </a:ext>
            </a:extLst>
          </p:cNvPr>
          <p:cNvSpPr>
            <a:spLocks noGrp="1"/>
          </p:cNvSpPr>
          <p:nvPr>
            <p:ph type="title"/>
          </p:nvPr>
        </p:nvSpPr>
        <p:spPr/>
        <p:txBody>
          <a:bodyPr/>
          <a:lstStyle/>
          <a:p>
            <a:r>
              <a:rPr lang="en-US" b="1" dirty="0"/>
              <a:t>DASHBOARD 1 (Primary Dashboard)</a:t>
            </a:r>
          </a:p>
        </p:txBody>
      </p:sp>
      <p:pic>
        <p:nvPicPr>
          <p:cNvPr id="11" name="Content Placeholder 10">
            <a:extLst>
              <a:ext uri="{FF2B5EF4-FFF2-40B4-BE49-F238E27FC236}">
                <a16:creationId xmlns:a16="http://schemas.microsoft.com/office/drawing/2014/main" id="{A200D0BA-B165-66D0-3F61-2D9691D9224F}"/>
              </a:ext>
            </a:extLst>
          </p:cNvPr>
          <p:cNvPicPr>
            <a:picLocks noGrp="1" noChangeAspect="1"/>
          </p:cNvPicPr>
          <p:nvPr>
            <p:ph sz="half" idx="1"/>
          </p:nvPr>
        </p:nvPicPr>
        <p:blipFill>
          <a:blip r:embed="rId2"/>
          <a:stretch>
            <a:fillRect/>
          </a:stretch>
        </p:blipFill>
        <p:spPr>
          <a:xfrm>
            <a:off x="2401101" y="1844479"/>
            <a:ext cx="2055797" cy="4351338"/>
          </a:xfrm>
          <a:prstGeom prst="rect">
            <a:avLst/>
          </a:prstGeom>
        </p:spPr>
      </p:pic>
      <p:pic>
        <p:nvPicPr>
          <p:cNvPr id="13" name="Content Placeholder 12">
            <a:extLst>
              <a:ext uri="{FF2B5EF4-FFF2-40B4-BE49-F238E27FC236}">
                <a16:creationId xmlns:a16="http://schemas.microsoft.com/office/drawing/2014/main" id="{FA1D997F-4BC5-991A-9A75-4AE2A4A48E36}"/>
              </a:ext>
            </a:extLst>
          </p:cNvPr>
          <p:cNvPicPr>
            <a:picLocks noGrp="1" noChangeAspect="1"/>
          </p:cNvPicPr>
          <p:nvPr>
            <p:ph sz="half" idx="2"/>
          </p:nvPr>
        </p:nvPicPr>
        <p:blipFill>
          <a:blip r:embed="rId3"/>
          <a:stretch>
            <a:fillRect/>
          </a:stretch>
        </p:blipFill>
        <p:spPr>
          <a:xfrm>
            <a:off x="7745160" y="1825625"/>
            <a:ext cx="2035679" cy="4351338"/>
          </a:xfrm>
          <a:prstGeom prst="rect">
            <a:avLst/>
          </a:prstGeom>
        </p:spPr>
      </p:pic>
    </p:spTree>
    <p:extLst>
      <p:ext uri="{BB962C8B-B14F-4D97-AF65-F5344CB8AC3E}">
        <p14:creationId xmlns:p14="http://schemas.microsoft.com/office/powerpoint/2010/main" val="468174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73C1B-D65B-5BB1-5531-0F2948A29B6D}"/>
              </a:ext>
            </a:extLst>
          </p:cNvPr>
          <p:cNvSpPr>
            <a:spLocks noGrp="1"/>
          </p:cNvSpPr>
          <p:nvPr>
            <p:ph type="title"/>
          </p:nvPr>
        </p:nvSpPr>
        <p:spPr/>
        <p:txBody>
          <a:bodyPr>
            <a:noAutofit/>
          </a:bodyPr>
          <a:lstStyle/>
          <a:p>
            <a:r>
              <a:rPr lang="en-US" sz="1200" dirty="0"/>
              <a:t>In the first dashboard, the main focus is on general statistics for tournaments, continents, and cities. To allow flexible analysis, I created seven dropdowns. I will explain in detail what each dropdown does</a:t>
            </a:r>
          </a:p>
        </p:txBody>
      </p:sp>
      <p:pic>
        <p:nvPicPr>
          <p:cNvPr id="8" name="Content Placeholder 7">
            <a:extLst>
              <a:ext uri="{FF2B5EF4-FFF2-40B4-BE49-F238E27FC236}">
                <a16:creationId xmlns:a16="http://schemas.microsoft.com/office/drawing/2014/main" id="{B1833CC1-24F2-FC6B-599D-499D64D23C5B}"/>
              </a:ext>
            </a:extLst>
          </p:cNvPr>
          <p:cNvPicPr>
            <a:picLocks noGrp="1" noChangeAspect="1"/>
          </p:cNvPicPr>
          <p:nvPr>
            <p:ph idx="1"/>
          </p:nvPr>
        </p:nvPicPr>
        <p:blipFill>
          <a:blip r:embed="rId2"/>
          <a:stretch>
            <a:fillRect/>
          </a:stretch>
        </p:blipFill>
        <p:spPr>
          <a:xfrm>
            <a:off x="1218519" y="3744083"/>
            <a:ext cx="9754961" cy="514422"/>
          </a:xfrm>
          <a:prstGeom prst="rect">
            <a:avLst/>
          </a:prstGeom>
        </p:spPr>
      </p:pic>
    </p:spTree>
    <p:extLst>
      <p:ext uri="{BB962C8B-B14F-4D97-AF65-F5344CB8AC3E}">
        <p14:creationId xmlns:p14="http://schemas.microsoft.com/office/powerpoint/2010/main" val="29944237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94837-871B-B39E-8C08-87D6CEF301EF}"/>
              </a:ext>
            </a:extLst>
          </p:cNvPr>
          <p:cNvSpPr>
            <a:spLocks noGrp="1"/>
          </p:cNvSpPr>
          <p:nvPr>
            <p:ph type="title"/>
          </p:nvPr>
        </p:nvSpPr>
        <p:spPr/>
        <p:txBody>
          <a:bodyPr>
            <a:normAutofit/>
          </a:bodyPr>
          <a:lstStyle/>
          <a:p>
            <a:r>
              <a:rPr lang="en-US" sz="2400" dirty="0"/>
              <a:t>In the tournament dropdown, you can find all tournaments ever played in the history of international football.</a:t>
            </a:r>
          </a:p>
        </p:txBody>
      </p:sp>
      <p:pic>
        <p:nvPicPr>
          <p:cNvPr id="5" name="Content Placeholder 4">
            <a:extLst>
              <a:ext uri="{FF2B5EF4-FFF2-40B4-BE49-F238E27FC236}">
                <a16:creationId xmlns:a16="http://schemas.microsoft.com/office/drawing/2014/main" id="{A06E9F95-4B42-29C6-B87D-84BB24424037}"/>
              </a:ext>
            </a:extLst>
          </p:cNvPr>
          <p:cNvPicPr>
            <a:picLocks noGrp="1" noChangeAspect="1"/>
          </p:cNvPicPr>
          <p:nvPr>
            <p:ph idx="1"/>
          </p:nvPr>
        </p:nvPicPr>
        <p:blipFill>
          <a:blip r:embed="rId2"/>
          <a:stretch>
            <a:fillRect/>
          </a:stretch>
        </p:blipFill>
        <p:spPr>
          <a:xfrm>
            <a:off x="4867103" y="3039134"/>
            <a:ext cx="2457793" cy="1924319"/>
          </a:xfrm>
          <a:prstGeom prst="rect">
            <a:avLst/>
          </a:prstGeom>
        </p:spPr>
      </p:pic>
    </p:spTree>
    <p:extLst>
      <p:ext uri="{BB962C8B-B14F-4D97-AF65-F5344CB8AC3E}">
        <p14:creationId xmlns:p14="http://schemas.microsoft.com/office/powerpoint/2010/main" val="84519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82103-4A6E-DAE1-3A3F-7D0146F815A1}"/>
              </a:ext>
            </a:extLst>
          </p:cNvPr>
          <p:cNvSpPr>
            <a:spLocks noGrp="1"/>
          </p:cNvSpPr>
          <p:nvPr>
            <p:ph type="title"/>
          </p:nvPr>
        </p:nvSpPr>
        <p:spPr/>
        <p:txBody>
          <a:bodyPr>
            <a:normAutofit/>
          </a:bodyPr>
          <a:lstStyle/>
          <a:p>
            <a:r>
              <a:rPr lang="en-US" sz="2000" dirty="0"/>
              <a:t>In the date dropdown, you have all years starting from the first international match ever played in 1872 — meaning all dates from 1872 up to 2025.</a:t>
            </a:r>
          </a:p>
        </p:txBody>
      </p:sp>
      <p:pic>
        <p:nvPicPr>
          <p:cNvPr id="5" name="Content Placeholder 4">
            <a:extLst>
              <a:ext uri="{FF2B5EF4-FFF2-40B4-BE49-F238E27FC236}">
                <a16:creationId xmlns:a16="http://schemas.microsoft.com/office/drawing/2014/main" id="{45546B13-EBBF-6739-5A84-BE22AE94D853}"/>
              </a:ext>
            </a:extLst>
          </p:cNvPr>
          <p:cNvPicPr>
            <a:picLocks noGrp="1" noChangeAspect="1"/>
          </p:cNvPicPr>
          <p:nvPr>
            <p:ph idx="1"/>
          </p:nvPr>
        </p:nvPicPr>
        <p:blipFill>
          <a:blip r:embed="rId2"/>
          <a:stretch>
            <a:fillRect/>
          </a:stretch>
        </p:blipFill>
        <p:spPr>
          <a:xfrm>
            <a:off x="5729236" y="3329688"/>
            <a:ext cx="733527" cy="1343212"/>
          </a:xfrm>
          <a:prstGeom prst="rect">
            <a:avLst/>
          </a:prstGeom>
        </p:spPr>
      </p:pic>
    </p:spTree>
    <p:extLst>
      <p:ext uri="{BB962C8B-B14F-4D97-AF65-F5344CB8AC3E}">
        <p14:creationId xmlns:p14="http://schemas.microsoft.com/office/powerpoint/2010/main" val="2962692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11CA4-B199-3BA8-2F22-144A6CC7D351}"/>
              </a:ext>
            </a:extLst>
          </p:cNvPr>
          <p:cNvSpPr>
            <a:spLocks noGrp="1"/>
          </p:cNvSpPr>
          <p:nvPr>
            <p:ph type="title"/>
          </p:nvPr>
        </p:nvSpPr>
        <p:spPr/>
        <p:txBody>
          <a:bodyPr>
            <a:normAutofit/>
          </a:bodyPr>
          <a:lstStyle/>
          <a:p>
            <a:r>
              <a:rPr lang="en-US" sz="2000" dirty="0"/>
              <a:t>For the neutral-ground filter, you can leave it empty, or choose True if you want only matches played on neutral grounds, or False if you want matches that were </a:t>
            </a:r>
            <a:r>
              <a:rPr lang="en-US" sz="2000" i="1" dirty="0"/>
              <a:t>not</a:t>
            </a:r>
            <a:r>
              <a:rPr lang="en-US" sz="2000" dirty="0"/>
              <a:t> played on neutral grounds.</a:t>
            </a:r>
          </a:p>
        </p:txBody>
      </p:sp>
      <p:pic>
        <p:nvPicPr>
          <p:cNvPr id="5" name="Content Placeholder 4">
            <a:extLst>
              <a:ext uri="{FF2B5EF4-FFF2-40B4-BE49-F238E27FC236}">
                <a16:creationId xmlns:a16="http://schemas.microsoft.com/office/drawing/2014/main" id="{07C39B49-B29C-A414-3C60-0DC1C763C101}"/>
              </a:ext>
            </a:extLst>
          </p:cNvPr>
          <p:cNvPicPr>
            <a:picLocks noGrp="1" noChangeAspect="1"/>
          </p:cNvPicPr>
          <p:nvPr>
            <p:ph idx="1"/>
          </p:nvPr>
        </p:nvPicPr>
        <p:blipFill>
          <a:blip r:embed="rId2"/>
          <a:stretch>
            <a:fillRect/>
          </a:stretch>
        </p:blipFill>
        <p:spPr>
          <a:xfrm>
            <a:off x="5633973" y="3329688"/>
            <a:ext cx="924054" cy="1343212"/>
          </a:xfrm>
          <a:prstGeom prst="rect">
            <a:avLst/>
          </a:prstGeom>
        </p:spPr>
      </p:pic>
    </p:spTree>
    <p:extLst>
      <p:ext uri="{BB962C8B-B14F-4D97-AF65-F5344CB8AC3E}">
        <p14:creationId xmlns:p14="http://schemas.microsoft.com/office/powerpoint/2010/main" val="1724277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8CB13-4AAB-C5E8-5317-425DFB523BB8}"/>
              </a:ext>
            </a:extLst>
          </p:cNvPr>
          <p:cNvSpPr>
            <a:spLocks noGrp="1"/>
          </p:cNvSpPr>
          <p:nvPr>
            <p:ph type="title"/>
          </p:nvPr>
        </p:nvSpPr>
        <p:spPr/>
        <p:txBody>
          <a:bodyPr>
            <a:normAutofit/>
          </a:bodyPr>
          <a:lstStyle/>
          <a:p>
            <a:r>
              <a:rPr lang="en-US" sz="2000" dirty="0"/>
              <a:t>The city dropdown allows you to select any city where matches were played and view statistics for the countries that played in that city.</a:t>
            </a:r>
          </a:p>
        </p:txBody>
      </p:sp>
      <p:pic>
        <p:nvPicPr>
          <p:cNvPr id="5" name="Content Placeholder 4">
            <a:extLst>
              <a:ext uri="{FF2B5EF4-FFF2-40B4-BE49-F238E27FC236}">
                <a16:creationId xmlns:a16="http://schemas.microsoft.com/office/drawing/2014/main" id="{26ECCEFA-EE30-29F3-022A-6DFACF2AB993}"/>
              </a:ext>
            </a:extLst>
          </p:cNvPr>
          <p:cNvPicPr>
            <a:picLocks noGrp="1" noChangeAspect="1"/>
          </p:cNvPicPr>
          <p:nvPr>
            <p:ph idx="1"/>
          </p:nvPr>
        </p:nvPicPr>
        <p:blipFill>
          <a:blip r:embed="rId2"/>
          <a:stretch>
            <a:fillRect/>
          </a:stretch>
        </p:blipFill>
        <p:spPr>
          <a:xfrm>
            <a:off x="5105261" y="3167740"/>
            <a:ext cx="1981477" cy="1667108"/>
          </a:xfrm>
          <a:prstGeom prst="rect">
            <a:avLst/>
          </a:prstGeom>
        </p:spPr>
      </p:pic>
    </p:spTree>
    <p:extLst>
      <p:ext uri="{BB962C8B-B14F-4D97-AF65-F5344CB8AC3E}">
        <p14:creationId xmlns:p14="http://schemas.microsoft.com/office/powerpoint/2010/main" val="3705718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B2626-8FED-D7B6-97D5-3E309B7617BB}"/>
              </a:ext>
            </a:extLst>
          </p:cNvPr>
          <p:cNvSpPr>
            <a:spLocks noGrp="1"/>
          </p:cNvSpPr>
          <p:nvPr>
            <p:ph type="title"/>
          </p:nvPr>
        </p:nvSpPr>
        <p:spPr/>
        <p:txBody>
          <a:bodyPr>
            <a:noAutofit/>
          </a:bodyPr>
          <a:lstStyle/>
          <a:p>
            <a:r>
              <a:rPr lang="en-US" sz="2000" dirty="0"/>
              <a:t>The continent dropdown includes all continents, allowing you to select any continent to base your analysis on. </a:t>
            </a:r>
            <a:br>
              <a:rPr lang="en-US" sz="2000" dirty="0"/>
            </a:br>
            <a:r>
              <a:rPr lang="en-US" sz="2000" dirty="0"/>
              <a:t>Asia/Europe : It is for the national teams which played for the two continent such turkey and Kazakhstan </a:t>
            </a:r>
            <a:br>
              <a:rPr lang="en-US" sz="2000" dirty="0"/>
            </a:br>
            <a:r>
              <a:rPr lang="en-US" sz="2000" dirty="0"/>
              <a:t>Asia/</a:t>
            </a:r>
            <a:r>
              <a:rPr lang="en-US" sz="2000" dirty="0" err="1"/>
              <a:t>Austarlia</a:t>
            </a:r>
            <a:r>
              <a:rPr lang="en-US" sz="2000" dirty="0"/>
              <a:t> : for the countries played to the two continent such </a:t>
            </a:r>
            <a:r>
              <a:rPr lang="en-US" sz="2000" dirty="0" err="1"/>
              <a:t>australia</a:t>
            </a:r>
            <a:endParaRPr lang="en-US" sz="2000" dirty="0"/>
          </a:p>
        </p:txBody>
      </p:sp>
      <p:pic>
        <p:nvPicPr>
          <p:cNvPr id="11" name="Content Placeholder 10">
            <a:extLst>
              <a:ext uri="{FF2B5EF4-FFF2-40B4-BE49-F238E27FC236}">
                <a16:creationId xmlns:a16="http://schemas.microsoft.com/office/drawing/2014/main" id="{B876A204-4D7D-A7BF-C284-101EFC1ABF44}"/>
              </a:ext>
            </a:extLst>
          </p:cNvPr>
          <p:cNvPicPr>
            <a:picLocks noGrp="1" noChangeAspect="1"/>
          </p:cNvPicPr>
          <p:nvPr>
            <p:ph idx="1"/>
          </p:nvPr>
        </p:nvPicPr>
        <p:blipFill>
          <a:blip r:embed="rId2"/>
          <a:stretch>
            <a:fillRect/>
          </a:stretch>
        </p:blipFill>
        <p:spPr>
          <a:xfrm>
            <a:off x="5386288" y="3305872"/>
            <a:ext cx="1419423" cy="1390844"/>
          </a:xfrm>
          <a:prstGeom prst="rect">
            <a:avLst/>
          </a:prstGeom>
        </p:spPr>
      </p:pic>
    </p:spTree>
    <p:extLst>
      <p:ext uri="{BB962C8B-B14F-4D97-AF65-F5344CB8AC3E}">
        <p14:creationId xmlns:p14="http://schemas.microsoft.com/office/powerpoint/2010/main" val="39800340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A41B7-0962-122F-A7E0-3DEC7B098421}"/>
              </a:ext>
            </a:extLst>
          </p:cNvPr>
          <p:cNvSpPr>
            <a:spLocks noGrp="1"/>
          </p:cNvSpPr>
          <p:nvPr>
            <p:ph type="title"/>
          </p:nvPr>
        </p:nvSpPr>
        <p:spPr/>
        <p:txBody>
          <a:bodyPr>
            <a:normAutofit/>
          </a:bodyPr>
          <a:lstStyle/>
          <a:p>
            <a:r>
              <a:rPr lang="en-US" sz="3200" dirty="0"/>
              <a:t>This project went through four main stages to build a complete analytical system for international football statistics.</a:t>
            </a:r>
          </a:p>
        </p:txBody>
      </p:sp>
      <p:sp>
        <p:nvSpPr>
          <p:cNvPr id="3" name="Content Placeholder 2">
            <a:extLst>
              <a:ext uri="{FF2B5EF4-FFF2-40B4-BE49-F238E27FC236}">
                <a16:creationId xmlns:a16="http://schemas.microsoft.com/office/drawing/2014/main" id="{25CD2E18-0A73-1878-BC61-67E7B9B0D9FA}"/>
              </a:ext>
            </a:extLst>
          </p:cNvPr>
          <p:cNvSpPr>
            <a:spLocks noGrp="1"/>
          </p:cNvSpPr>
          <p:nvPr>
            <p:ph idx="1"/>
          </p:nvPr>
        </p:nvSpPr>
        <p:spPr/>
        <p:txBody>
          <a:bodyPr/>
          <a:lstStyle/>
          <a:p>
            <a:r>
              <a:rPr lang="en-US" b="1" dirty="0"/>
              <a:t>1)  Dataset Collection And Description </a:t>
            </a:r>
          </a:p>
          <a:p>
            <a:r>
              <a:rPr lang="en-US" b="1" dirty="0"/>
              <a:t>2) Data Cleaning and Preparation</a:t>
            </a:r>
          </a:p>
          <a:p>
            <a:r>
              <a:rPr lang="en-US" b="1" dirty="0"/>
              <a:t>3)  Data Warehousing</a:t>
            </a:r>
          </a:p>
          <a:p>
            <a:r>
              <a:rPr lang="en-US" b="1" dirty="0"/>
              <a:t>4) Data Analysis and Visualization</a:t>
            </a:r>
            <a:br>
              <a:rPr lang="en-US" b="1" dirty="0"/>
            </a:br>
            <a:r>
              <a:rPr lang="en-US" b="1" dirty="0"/>
              <a:t> </a:t>
            </a:r>
            <a:br>
              <a:rPr lang="en-US" b="1" dirty="0"/>
            </a:br>
            <a:r>
              <a:rPr lang="en-US" b="1" dirty="0"/>
              <a:t> </a:t>
            </a:r>
          </a:p>
        </p:txBody>
      </p:sp>
    </p:spTree>
    <p:extLst>
      <p:ext uri="{BB962C8B-B14F-4D97-AF65-F5344CB8AC3E}">
        <p14:creationId xmlns:p14="http://schemas.microsoft.com/office/powerpoint/2010/main" val="20505681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67539-5833-A123-8567-458B447D2F95}"/>
              </a:ext>
            </a:extLst>
          </p:cNvPr>
          <p:cNvSpPr>
            <a:spLocks noGrp="1"/>
          </p:cNvSpPr>
          <p:nvPr>
            <p:ph type="title"/>
          </p:nvPr>
        </p:nvSpPr>
        <p:spPr/>
        <p:txBody>
          <a:bodyPr>
            <a:noAutofit/>
          </a:bodyPr>
          <a:lstStyle/>
          <a:p>
            <a:r>
              <a:rPr lang="en-US" sz="1600" dirty="0"/>
              <a:t>The region dropdown represents the geographic region of the national teams. As mentioned earlier, I classified all teams into geographic regions — for example:</a:t>
            </a:r>
            <a:br>
              <a:rPr lang="en-US" sz="1600" dirty="0"/>
            </a:br>
            <a:r>
              <a:rPr lang="en-US" sz="1600" dirty="0"/>
              <a:t>North Africa</a:t>
            </a:r>
            <a:br>
              <a:rPr lang="en-US" sz="1600" dirty="0"/>
            </a:br>
            <a:r>
              <a:rPr lang="en-US" sz="1600" dirty="0"/>
              <a:t>Central Europe</a:t>
            </a:r>
            <a:br>
              <a:rPr lang="en-US" sz="1600" dirty="0"/>
            </a:br>
            <a:r>
              <a:rPr lang="en-US" sz="1600" dirty="0"/>
              <a:t>etc.</a:t>
            </a:r>
            <a:br>
              <a:rPr lang="en-US" sz="1600" dirty="0"/>
            </a:br>
            <a:endParaRPr lang="en-US" sz="1600" dirty="0"/>
          </a:p>
        </p:txBody>
      </p:sp>
      <p:pic>
        <p:nvPicPr>
          <p:cNvPr id="5" name="Content Placeholder 4">
            <a:extLst>
              <a:ext uri="{FF2B5EF4-FFF2-40B4-BE49-F238E27FC236}">
                <a16:creationId xmlns:a16="http://schemas.microsoft.com/office/drawing/2014/main" id="{1663B8B9-7E18-9B8B-85F1-C96A57FC47F4}"/>
              </a:ext>
            </a:extLst>
          </p:cNvPr>
          <p:cNvPicPr>
            <a:picLocks noGrp="1" noChangeAspect="1"/>
          </p:cNvPicPr>
          <p:nvPr>
            <p:ph idx="1"/>
          </p:nvPr>
        </p:nvPicPr>
        <p:blipFill>
          <a:blip r:embed="rId2"/>
          <a:stretch>
            <a:fillRect/>
          </a:stretch>
        </p:blipFill>
        <p:spPr>
          <a:xfrm>
            <a:off x="4895682" y="3234424"/>
            <a:ext cx="2400635" cy="1533739"/>
          </a:xfrm>
          <a:prstGeom prst="rect">
            <a:avLst/>
          </a:prstGeom>
        </p:spPr>
      </p:pic>
    </p:spTree>
    <p:extLst>
      <p:ext uri="{BB962C8B-B14F-4D97-AF65-F5344CB8AC3E}">
        <p14:creationId xmlns:p14="http://schemas.microsoft.com/office/powerpoint/2010/main" val="1726227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9E752-C607-33BC-F987-795E49E6E2AF}"/>
              </a:ext>
            </a:extLst>
          </p:cNvPr>
          <p:cNvSpPr>
            <a:spLocks noGrp="1"/>
          </p:cNvSpPr>
          <p:nvPr>
            <p:ph type="title"/>
          </p:nvPr>
        </p:nvSpPr>
        <p:spPr/>
        <p:txBody>
          <a:bodyPr>
            <a:noAutofit/>
          </a:bodyPr>
          <a:lstStyle/>
          <a:p>
            <a:r>
              <a:rPr lang="en-US" sz="1800" dirty="0"/>
              <a:t>Finally, the ethnic dropdown allows analysis by ethnic group — for example:</a:t>
            </a:r>
            <a:br>
              <a:rPr lang="en-US" sz="1800" dirty="0"/>
            </a:br>
            <a:r>
              <a:rPr lang="en-US" sz="1800" dirty="0"/>
              <a:t>Arab teams only</a:t>
            </a:r>
            <a:br>
              <a:rPr lang="en-US" sz="1800" dirty="0"/>
            </a:br>
            <a:r>
              <a:rPr lang="en-US" sz="1800" dirty="0"/>
              <a:t>Balkan teams</a:t>
            </a:r>
            <a:br>
              <a:rPr lang="en-US" sz="1800" dirty="0"/>
            </a:br>
            <a:r>
              <a:rPr lang="en-US" sz="1800" dirty="0"/>
              <a:t>Non-Arab African teams</a:t>
            </a:r>
            <a:br>
              <a:rPr lang="en-US" sz="1800" dirty="0"/>
            </a:br>
            <a:r>
              <a:rPr lang="en-US" sz="1800" dirty="0"/>
              <a:t>and so on</a:t>
            </a:r>
            <a:br>
              <a:rPr lang="en-US" sz="1800" dirty="0"/>
            </a:br>
            <a:endParaRPr lang="en-US" sz="1800" dirty="0"/>
          </a:p>
        </p:txBody>
      </p:sp>
      <p:pic>
        <p:nvPicPr>
          <p:cNvPr id="5" name="Content Placeholder 4">
            <a:extLst>
              <a:ext uri="{FF2B5EF4-FFF2-40B4-BE49-F238E27FC236}">
                <a16:creationId xmlns:a16="http://schemas.microsoft.com/office/drawing/2014/main" id="{8DE4A7B6-E0A0-8E7C-9888-D84DBC23B227}"/>
              </a:ext>
            </a:extLst>
          </p:cNvPr>
          <p:cNvPicPr>
            <a:picLocks noGrp="1" noChangeAspect="1"/>
          </p:cNvPicPr>
          <p:nvPr>
            <p:ph idx="1"/>
          </p:nvPr>
        </p:nvPicPr>
        <p:blipFill>
          <a:blip r:embed="rId2"/>
          <a:stretch>
            <a:fillRect/>
          </a:stretch>
        </p:blipFill>
        <p:spPr>
          <a:xfrm>
            <a:off x="5090972" y="3382082"/>
            <a:ext cx="2010056" cy="1238423"/>
          </a:xfrm>
          <a:prstGeom prst="rect">
            <a:avLst/>
          </a:prstGeom>
        </p:spPr>
      </p:pic>
    </p:spTree>
    <p:extLst>
      <p:ext uri="{BB962C8B-B14F-4D97-AF65-F5344CB8AC3E}">
        <p14:creationId xmlns:p14="http://schemas.microsoft.com/office/powerpoint/2010/main" val="4206626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7667F-381A-FD5C-B8AA-16C88C50F712}"/>
              </a:ext>
            </a:extLst>
          </p:cNvPr>
          <p:cNvSpPr>
            <a:spLocks noGrp="1"/>
          </p:cNvSpPr>
          <p:nvPr>
            <p:ph type="title"/>
          </p:nvPr>
        </p:nvSpPr>
        <p:spPr/>
        <p:txBody>
          <a:bodyPr>
            <a:noAutofit/>
          </a:bodyPr>
          <a:lstStyle/>
          <a:p>
            <a:r>
              <a:rPr lang="en-US" sz="1400" dirty="0"/>
              <a:t>After that, when you select any tournament or any value from the dropdowns, the dashboard will display the tournament name, the date, or whatever you selected from the other dropdown menus.</a:t>
            </a:r>
            <a:br>
              <a:rPr lang="en-US" sz="1400" dirty="0"/>
            </a:br>
            <a:r>
              <a:rPr lang="en-US" sz="1400" dirty="0"/>
              <a:t>If you don’t select anything, it will show a message indicating that no filter has been chosen, and it will display the overall statistics.</a:t>
            </a:r>
            <a:br>
              <a:rPr lang="en-US" sz="1400" dirty="0"/>
            </a:br>
            <a:r>
              <a:rPr lang="en-US" sz="1400" dirty="0"/>
              <a:t>You have the flexibility to view the statistics in general, or for a specific year, a specific tournament, or without selecting any tournament at all.</a:t>
            </a:r>
            <a:br>
              <a:rPr lang="en-US" sz="1400" dirty="0"/>
            </a:br>
            <a:r>
              <a:rPr lang="en-US" sz="1400" dirty="0"/>
              <a:t>Below that, a card will show the host country of the selected tournament (if a tournament is selected), the total number of goals scored in that tournament, and the number of cities that hosted matches.</a:t>
            </a:r>
            <a:br>
              <a:rPr lang="en-US" sz="1400" dirty="0"/>
            </a:br>
            <a:r>
              <a:rPr lang="en-US" sz="1400" dirty="0"/>
              <a:t>If you select a continent instead, it will show all the cities within that continent that hosted matches in the selected year, along with the number of participating teams and the number of matches that ended 0–0 with no goals.</a:t>
            </a:r>
            <a:br>
              <a:rPr lang="en-US" sz="1400" dirty="0"/>
            </a:br>
            <a:endParaRPr lang="en-US" sz="1400" dirty="0"/>
          </a:p>
        </p:txBody>
      </p:sp>
      <p:sp>
        <p:nvSpPr>
          <p:cNvPr id="3" name="Text Placeholder 2">
            <a:extLst>
              <a:ext uri="{FF2B5EF4-FFF2-40B4-BE49-F238E27FC236}">
                <a16:creationId xmlns:a16="http://schemas.microsoft.com/office/drawing/2014/main" id="{9FB947C4-747D-28BF-DD4C-C0C4B8AB8444}"/>
              </a:ext>
            </a:extLst>
          </p:cNvPr>
          <p:cNvSpPr>
            <a:spLocks noGrp="1"/>
          </p:cNvSpPr>
          <p:nvPr>
            <p:ph type="body" idx="1"/>
          </p:nvPr>
        </p:nvSpPr>
        <p:spPr/>
        <p:txBody>
          <a:bodyPr>
            <a:normAutofit fontScale="70000" lnSpcReduction="20000"/>
          </a:bodyPr>
          <a:lstStyle/>
          <a:p>
            <a:r>
              <a:rPr lang="en-US" dirty="0"/>
              <a:t>when selected any thing from dropdown</a:t>
            </a:r>
          </a:p>
        </p:txBody>
      </p:sp>
      <p:pic>
        <p:nvPicPr>
          <p:cNvPr id="8" name="Content Placeholder 7">
            <a:extLst>
              <a:ext uri="{FF2B5EF4-FFF2-40B4-BE49-F238E27FC236}">
                <a16:creationId xmlns:a16="http://schemas.microsoft.com/office/drawing/2014/main" id="{28D8E63E-68A7-36B8-B5E8-1EDA78E421E9}"/>
              </a:ext>
            </a:extLst>
          </p:cNvPr>
          <p:cNvPicPr>
            <a:picLocks noGrp="1" noChangeAspect="1"/>
          </p:cNvPicPr>
          <p:nvPr>
            <p:ph sz="half" idx="2"/>
          </p:nvPr>
        </p:nvPicPr>
        <p:blipFill>
          <a:blip r:embed="rId2"/>
          <a:stretch>
            <a:fillRect/>
          </a:stretch>
        </p:blipFill>
        <p:spPr>
          <a:xfrm>
            <a:off x="839788" y="3690968"/>
            <a:ext cx="5157787" cy="1312801"/>
          </a:xfrm>
          <a:prstGeom prst="rect">
            <a:avLst/>
          </a:prstGeom>
        </p:spPr>
      </p:pic>
      <p:sp>
        <p:nvSpPr>
          <p:cNvPr id="5" name="Text Placeholder 4">
            <a:extLst>
              <a:ext uri="{FF2B5EF4-FFF2-40B4-BE49-F238E27FC236}">
                <a16:creationId xmlns:a16="http://schemas.microsoft.com/office/drawing/2014/main" id="{05FF3147-A767-CB46-AEC3-6D8F39E653CA}"/>
              </a:ext>
            </a:extLst>
          </p:cNvPr>
          <p:cNvSpPr>
            <a:spLocks noGrp="1"/>
          </p:cNvSpPr>
          <p:nvPr>
            <p:ph type="body" sz="quarter" idx="3"/>
          </p:nvPr>
        </p:nvSpPr>
        <p:spPr/>
        <p:txBody>
          <a:bodyPr>
            <a:normAutofit fontScale="70000" lnSpcReduction="20000"/>
          </a:bodyPr>
          <a:lstStyle/>
          <a:p>
            <a:endParaRPr lang="en-US" dirty="0"/>
          </a:p>
          <a:p>
            <a:r>
              <a:rPr lang="en-US" dirty="0"/>
              <a:t>When not selecting and it show we have 48k matches in all history and 332 teams and that number of goals </a:t>
            </a:r>
          </a:p>
        </p:txBody>
      </p:sp>
      <p:pic>
        <p:nvPicPr>
          <p:cNvPr id="12" name="Content Placeholder 11">
            <a:extLst>
              <a:ext uri="{FF2B5EF4-FFF2-40B4-BE49-F238E27FC236}">
                <a16:creationId xmlns:a16="http://schemas.microsoft.com/office/drawing/2014/main" id="{C9805DEA-D9AA-5627-CAAD-C7B2DFF61759}"/>
              </a:ext>
            </a:extLst>
          </p:cNvPr>
          <p:cNvPicPr>
            <a:picLocks noGrp="1" noChangeAspect="1"/>
          </p:cNvPicPr>
          <p:nvPr>
            <p:ph sz="quarter" idx="4"/>
          </p:nvPr>
        </p:nvPicPr>
        <p:blipFill>
          <a:blip r:embed="rId3"/>
          <a:stretch>
            <a:fillRect/>
          </a:stretch>
        </p:blipFill>
        <p:spPr>
          <a:xfrm>
            <a:off x="6172200" y="3675752"/>
            <a:ext cx="5183188" cy="1343234"/>
          </a:xfrm>
          <a:prstGeom prst="rect">
            <a:avLst/>
          </a:prstGeom>
        </p:spPr>
      </p:pic>
    </p:spTree>
    <p:extLst>
      <p:ext uri="{BB962C8B-B14F-4D97-AF65-F5344CB8AC3E}">
        <p14:creationId xmlns:p14="http://schemas.microsoft.com/office/powerpoint/2010/main" val="1220678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41102-A1D3-2161-C866-F61DE4B34A10}"/>
              </a:ext>
            </a:extLst>
          </p:cNvPr>
          <p:cNvSpPr>
            <a:spLocks noGrp="1"/>
          </p:cNvSpPr>
          <p:nvPr>
            <p:ph type="title"/>
          </p:nvPr>
        </p:nvSpPr>
        <p:spPr/>
        <p:txBody>
          <a:bodyPr>
            <a:normAutofit/>
          </a:bodyPr>
          <a:lstStyle/>
          <a:p>
            <a:r>
              <a:rPr lang="en-US" sz="2400" dirty="0"/>
              <a:t>All tournaments and all dates are available, but I will explain the charts assuming that the selection is set to the World Cup across all historical years.</a:t>
            </a:r>
            <a:br>
              <a:rPr lang="en-US" sz="2400" dirty="0"/>
            </a:br>
            <a:endParaRPr lang="en-US" sz="2400" dirty="0"/>
          </a:p>
        </p:txBody>
      </p:sp>
      <p:pic>
        <p:nvPicPr>
          <p:cNvPr id="12" name="Content Placeholder 11">
            <a:extLst>
              <a:ext uri="{FF2B5EF4-FFF2-40B4-BE49-F238E27FC236}">
                <a16:creationId xmlns:a16="http://schemas.microsoft.com/office/drawing/2014/main" id="{02F5B6DF-A547-2577-BFB1-AA0628635421}"/>
              </a:ext>
            </a:extLst>
          </p:cNvPr>
          <p:cNvPicPr>
            <a:picLocks noGrp="1" noChangeAspect="1"/>
          </p:cNvPicPr>
          <p:nvPr>
            <p:ph idx="1"/>
          </p:nvPr>
        </p:nvPicPr>
        <p:blipFill>
          <a:blip r:embed="rId2"/>
          <a:stretch>
            <a:fillRect/>
          </a:stretch>
        </p:blipFill>
        <p:spPr>
          <a:xfrm>
            <a:off x="1132782" y="2705713"/>
            <a:ext cx="9926435" cy="2591162"/>
          </a:xfrm>
          <a:prstGeom prst="rect">
            <a:avLst/>
          </a:prstGeom>
        </p:spPr>
      </p:pic>
    </p:spTree>
    <p:extLst>
      <p:ext uri="{BB962C8B-B14F-4D97-AF65-F5344CB8AC3E}">
        <p14:creationId xmlns:p14="http://schemas.microsoft.com/office/powerpoint/2010/main" val="2792578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3F79-339C-94A8-A61C-F982189F2D28}"/>
              </a:ext>
            </a:extLst>
          </p:cNvPr>
          <p:cNvSpPr>
            <a:spLocks noGrp="1"/>
          </p:cNvSpPr>
          <p:nvPr>
            <p:ph type="title"/>
          </p:nvPr>
        </p:nvSpPr>
        <p:spPr/>
        <p:txBody>
          <a:bodyPr>
            <a:normAutofit/>
          </a:bodyPr>
          <a:lstStyle/>
          <a:p>
            <a:r>
              <a:rPr lang="en-US" sz="1800" dirty="0"/>
              <a:t>In these charts, it shows the country that hosted the most World Cup matches, the city that hosted the most matches, and the team that played the highest number of matches.</a:t>
            </a:r>
          </a:p>
        </p:txBody>
      </p:sp>
      <p:pic>
        <p:nvPicPr>
          <p:cNvPr id="9" name="Content Placeholder 8">
            <a:extLst>
              <a:ext uri="{FF2B5EF4-FFF2-40B4-BE49-F238E27FC236}">
                <a16:creationId xmlns:a16="http://schemas.microsoft.com/office/drawing/2014/main" id="{4FFF7659-6AD7-F860-C897-3DBE43B76B0B}"/>
              </a:ext>
            </a:extLst>
          </p:cNvPr>
          <p:cNvPicPr>
            <a:picLocks noGrp="1" noChangeAspect="1"/>
          </p:cNvPicPr>
          <p:nvPr>
            <p:ph idx="1"/>
          </p:nvPr>
        </p:nvPicPr>
        <p:blipFill>
          <a:blip r:embed="rId2"/>
          <a:stretch>
            <a:fillRect/>
          </a:stretch>
        </p:blipFill>
        <p:spPr>
          <a:xfrm>
            <a:off x="3476259" y="2210344"/>
            <a:ext cx="5239481" cy="3581900"/>
          </a:xfrm>
          <a:prstGeom prst="rect">
            <a:avLst/>
          </a:prstGeom>
        </p:spPr>
      </p:pic>
    </p:spTree>
    <p:extLst>
      <p:ext uri="{BB962C8B-B14F-4D97-AF65-F5344CB8AC3E}">
        <p14:creationId xmlns:p14="http://schemas.microsoft.com/office/powerpoint/2010/main" val="4991973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070B7-2BE4-846E-EC80-77F4D1457B3D}"/>
              </a:ext>
            </a:extLst>
          </p:cNvPr>
          <p:cNvSpPr>
            <a:spLocks noGrp="1"/>
          </p:cNvSpPr>
          <p:nvPr>
            <p:ph type="title"/>
          </p:nvPr>
        </p:nvSpPr>
        <p:spPr/>
        <p:txBody>
          <a:bodyPr>
            <a:normAutofit/>
          </a:bodyPr>
          <a:lstStyle/>
          <a:p>
            <a:r>
              <a:rPr lang="en-US" sz="1400" dirty="0"/>
              <a:t>And if you select Africa from Continent Filter OR Arab In Ethnic Filter above, it will display only the African national teams Or Arab </a:t>
            </a:r>
            <a:r>
              <a:rPr lang="en-US" sz="1400" dirty="0" err="1"/>
              <a:t>nationae</a:t>
            </a:r>
            <a:r>
              <a:rPr lang="en-US" sz="1400" dirty="0"/>
              <a:t> team</a:t>
            </a:r>
            <a:br>
              <a:rPr lang="en-US" sz="1400" dirty="0"/>
            </a:br>
            <a:endParaRPr lang="en-US" sz="1400" dirty="0"/>
          </a:p>
        </p:txBody>
      </p:sp>
      <p:pic>
        <p:nvPicPr>
          <p:cNvPr id="5" name="Content Placeholder 4">
            <a:extLst>
              <a:ext uri="{FF2B5EF4-FFF2-40B4-BE49-F238E27FC236}">
                <a16:creationId xmlns:a16="http://schemas.microsoft.com/office/drawing/2014/main" id="{B89CDBB9-FBFD-8498-55D2-1F688DC92751}"/>
              </a:ext>
            </a:extLst>
          </p:cNvPr>
          <p:cNvPicPr>
            <a:picLocks noGrp="1" noChangeAspect="1"/>
          </p:cNvPicPr>
          <p:nvPr>
            <p:ph idx="1"/>
          </p:nvPr>
        </p:nvPicPr>
        <p:blipFill>
          <a:blip r:embed="rId2"/>
          <a:stretch>
            <a:fillRect/>
          </a:stretch>
        </p:blipFill>
        <p:spPr>
          <a:xfrm>
            <a:off x="2349815" y="1825625"/>
            <a:ext cx="7492370" cy="4351338"/>
          </a:xfrm>
          <a:prstGeom prst="rect">
            <a:avLst/>
          </a:prstGeom>
        </p:spPr>
      </p:pic>
    </p:spTree>
    <p:extLst>
      <p:ext uri="{BB962C8B-B14F-4D97-AF65-F5344CB8AC3E}">
        <p14:creationId xmlns:p14="http://schemas.microsoft.com/office/powerpoint/2010/main" val="2136466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D44B6-AEE6-DA82-0A2A-665548F8F003}"/>
              </a:ext>
            </a:extLst>
          </p:cNvPr>
          <p:cNvSpPr>
            <a:spLocks noGrp="1"/>
          </p:cNvSpPr>
          <p:nvPr>
            <p:ph type="title"/>
          </p:nvPr>
        </p:nvSpPr>
        <p:spPr/>
        <p:txBody>
          <a:bodyPr>
            <a:noAutofit/>
          </a:bodyPr>
          <a:lstStyle/>
          <a:p>
            <a:r>
              <a:rPr lang="en-US" sz="1800" dirty="0"/>
              <a:t>Many of the charts in my dashboard are hierarchy-based. By clicking on an arrow, it doesn’t just show the country that played the most matches—it also shows:</a:t>
            </a:r>
            <a:br>
              <a:rPr lang="en-US" sz="1800" dirty="0"/>
            </a:br>
            <a:r>
              <a:rPr lang="en-US" sz="1800" dirty="0"/>
              <a:t>The continent with the most matches</a:t>
            </a:r>
            <a:br>
              <a:rPr lang="en-US" sz="1800" dirty="0"/>
            </a:br>
            <a:r>
              <a:rPr lang="en-US" sz="1800" dirty="0"/>
              <a:t>Another arrow shows the region with the most matches</a:t>
            </a:r>
            <a:br>
              <a:rPr lang="en-US" sz="1800" dirty="0"/>
            </a:br>
            <a:r>
              <a:rPr lang="en-US" sz="1800" dirty="0"/>
              <a:t>Another arrow shows the ethnic group with the most matches</a:t>
            </a:r>
            <a:br>
              <a:rPr lang="en-US" sz="1800" dirty="0"/>
            </a:br>
            <a:r>
              <a:rPr lang="en-US" sz="1800" dirty="0"/>
              <a:t>This allows for drill-down analysis across different levels of the hierarchy.</a:t>
            </a:r>
            <a:br>
              <a:rPr lang="en-US" sz="1800" dirty="0"/>
            </a:br>
            <a:endParaRPr lang="en-US" sz="1800" dirty="0"/>
          </a:p>
        </p:txBody>
      </p:sp>
      <p:pic>
        <p:nvPicPr>
          <p:cNvPr id="7" name="Content Placeholder 6">
            <a:extLst>
              <a:ext uri="{FF2B5EF4-FFF2-40B4-BE49-F238E27FC236}">
                <a16:creationId xmlns:a16="http://schemas.microsoft.com/office/drawing/2014/main" id="{274BE20D-4047-4D5C-F81F-0BE5C2BBDEE1}"/>
              </a:ext>
            </a:extLst>
          </p:cNvPr>
          <p:cNvPicPr>
            <a:picLocks noGrp="1" noChangeAspect="1"/>
          </p:cNvPicPr>
          <p:nvPr>
            <p:ph sz="half" idx="1"/>
          </p:nvPr>
        </p:nvPicPr>
        <p:blipFill>
          <a:blip r:embed="rId2"/>
          <a:stretch>
            <a:fillRect/>
          </a:stretch>
        </p:blipFill>
        <p:spPr>
          <a:xfrm>
            <a:off x="2090550" y="2224633"/>
            <a:ext cx="2676899" cy="3553321"/>
          </a:xfrm>
          <a:prstGeom prst="rect">
            <a:avLst/>
          </a:prstGeom>
        </p:spPr>
      </p:pic>
      <p:pic>
        <p:nvPicPr>
          <p:cNvPr id="9" name="Content Placeholder 8">
            <a:extLst>
              <a:ext uri="{FF2B5EF4-FFF2-40B4-BE49-F238E27FC236}">
                <a16:creationId xmlns:a16="http://schemas.microsoft.com/office/drawing/2014/main" id="{73C715AB-464C-C155-8F49-7D4A75E863DD}"/>
              </a:ext>
            </a:extLst>
          </p:cNvPr>
          <p:cNvPicPr>
            <a:picLocks noGrp="1" noChangeAspect="1"/>
          </p:cNvPicPr>
          <p:nvPr>
            <p:ph sz="half" idx="2"/>
          </p:nvPr>
        </p:nvPicPr>
        <p:blipFill>
          <a:blip r:embed="rId3"/>
          <a:stretch>
            <a:fillRect/>
          </a:stretch>
        </p:blipFill>
        <p:spPr>
          <a:xfrm>
            <a:off x="7343577" y="2110317"/>
            <a:ext cx="2838846" cy="3781953"/>
          </a:xfrm>
          <a:prstGeom prst="rect">
            <a:avLst/>
          </a:prstGeom>
        </p:spPr>
      </p:pic>
    </p:spTree>
    <p:extLst>
      <p:ext uri="{BB962C8B-B14F-4D97-AF65-F5344CB8AC3E}">
        <p14:creationId xmlns:p14="http://schemas.microsoft.com/office/powerpoint/2010/main" val="3384020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729A0-AAA9-7C80-C891-B4B4B14B9F1A}"/>
              </a:ext>
            </a:extLst>
          </p:cNvPr>
          <p:cNvSpPr>
            <a:spLocks noGrp="1"/>
          </p:cNvSpPr>
          <p:nvPr>
            <p:ph type="title"/>
          </p:nvPr>
        </p:nvSpPr>
        <p:spPr/>
        <p:txBody>
          <a:bodyPr>
            <a:noAutofit/>
          </a:bodyPr>
          <a:lstStyle/>
          <a:p>
            <a:r>
              <a:rPr lang="en-US" sz="1800" dirty="0"/>
              <a:t>There is also a single line chart that shows:</a:t>
            </a:r>
            <a:br>
              <a:rPr lang="en-US" sz="1800" dirty="0"/>
            </a:br>
            <a:r>
              <a:rPr lang="en-US" sz="1800" dirty="0"/>
              <a:t>The highest number of goals scored in the tournament I selected across all historical years.</a:t>
            </a:r>
            <a:br>
              <a:rPr lang="en-US" sz="1800" dirty="0"/>
            </a:br>
            <a:r>
              <a:rPr lang="en-US" sz="1800" dirty="0"/>
              <a:t>The dates with the most matches that ended 0–0.</a:t>
            </a:r>
            <a:br>
              <a:rPr lang="en-US" sz="1800" dirty="0"/>
            </a:br>
            <a:r>
              <a:rPr lang="en-US" sz="1800" dirty="0"/>
              <a:t>From this, I can identify the strongest and weakest tournaments in terms of goals scored.</a:t>
            </a:r>
            <a:br>
              <a:rPr lang="en-US" sz="1800" dirty="0"/>
            </a:br>
            <a:endParaRPr lang="en-US" sz="1800" dirty="0"/>
          </a:p>
        </p:txBody>
      </p:sp>
      <p:pic>
        <p:nvPicPr>
          <p:cNvPr id="8" name="Content Placeholder 7">
            <a:extLst>
              <a:ext uri="{FF2B5EF4-FFF2-40B4-BE49-F238E27FC236}">
                <a16:creationId xmlns:a16="http://schemas.microsoft.com/office/drawing/2014/main" id="{5FA11F24-1ED1-3673-B35C-E72E83B31EC0}"/>
              </a:ext>
            </a:extLst>
          </p:cNvPr>
          <p:cNvPicPr>
            <a:picLocks noGrp="1" noChangeAspect="1"/>
          </p:cNvPicPr>
          <p:nvPr>
            <p:ph idx="1"/>
          </p:nvPr>
        </p:nvPicPr>
        <p:blipFill>
          <a:blip r:embed="rId2"/>
          <a:stretch>
            <a:fillRect/>
          </a:stretch>
        </p:blipFill>
        <p:spPr>
          <a:xfrm>
            <a:off x="1237572" y="3115345"/>
            <a:ext cx="9716856" cy="1771897"/>
          </a:xfrm>
          <a:prstGeom prst="rect">
            <a:avLst/>
          </a:prstGeom>
        </p:spPr>
      </p:pic>
    </p:spTree>
    <p:extLst>
      <p:ext uri="{BB962C8B-B14F-4D97-AF65-F5344CB8AC3E}">
        <p14:creationId xmlns:p14="http://schemas.microsoft.com/office/powerpoint/2010/main" val="887918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5D439-E074-12AB-0512-7B7099E941FD}"/>
              </a:ext>
            </a:extLst>
          </p:cNvPr>
          <p:cNvSpPr>
            <a:spLocks noGrp="1"/>
          </p:cNvSpPr>
          <p:nvPr>
            <p:ph type="title"/>
          </p:nvPr>
        </p:nvSpPr>
        <p:spPr>
          <a:xfrm>
            <a:off x="586409" y="365125"/>
            <a:ext cx="10767391" cy="1563066"/>
          </a:xfrm>
        </p:spPr>
        <p:txBody>
          <a:bodyPr>
            <a:noAutofit/>
          </a:bodyPr>
          <a:lstStyle/>
          <a:p>
            <a:r>
              <a:rPr lang="en-US" sz="1050" dirty="0"/>
              <a:t>These charts provide more detailed insights for the selected tournament, continent, or any other filter. They show:</a:t>
            </a:r>
            <a:br>
              <a:rPr lang="en-US" sz="1050" dirty="0"/>
            </a:br>
            <a:r>
              <a:rPr lang="en-US" sz="1050" dirty="0"/>
              <a:t>The team with the most wins, most losses, and most draws</a:t>
            </a:r>
            <a:br>
              <a:rPr lang="en-US" sz="1050" dirty="0"/>
            </a:br>
            <a:r>
              <a:rPr lang="en-US" sz="1050" dirty="0"/>
              <a:t>The team that scored the most own goals and the team that conceded the most own goals</a:t>
            </a:r>
            <a:br>
              <a:rPr lang="en-US" sz="1050" dirty="0"/>
            </a:br>
            <a:r>
              <a:rPr lang="en-US" sz="1050" dirty="0"/>
              <a:t>The team with the most clean sheets</a:t>
            </a:r>
            <a:br>
              <a:rPr lang="en-US" sz="1050" dirty="0"/>
            </a:br>
            <a:r>
              <a:rPr lang="en-US" sz="1050" dirty="0"/>
              <a:t>The team that scored the most own goals in a single match and the team that conceded the most own goals in a single match</a:t>
            </a:r>
            <a:br>
              <a:rPr lang="en-US" sz="1050" dirty="0"/>
            </a:br>
            <a:r>
              <a:rPr lang="en-US" sz="1050" dirty="0"/>
              <a:t>The team with the most 0–0 matches</a:t>
            </a:r>
            <a:br>
              <a:rPr lang="en-US" sz="1050" dirty="0"/>
            </a:br>
            <a:r>
              <a:rPr lang="en-US" sz="1050" dirty="0"/>
              <a:t>The team whose matches had the most own goals, whether for or against them</a:t>
            </a:r>
            <a:br>
              <a:rPr lang="en-US" sz="1050" dirty="0"/>
            </a:br>
            <a:r>
              <a:rPr lang="en-US" sz="1050" dirty="0"/>
              <a:t>The average minute when own goals were scored</a:t>
            </a:r>
            <a:br>
              <a:rPr lang="en-US" sz="1050" dirty="0"/>
            </a:br>
            <a:r>
              <a:rPr lang="en-US" sz="1050" dirty="0"/>
              <a:t>Top goal scorers</a:t>
            </a:r>
            <a:br>
              <a:rPr lang="en-US" sz="1050" dirty="0"/>
            </a:br>
            <a:r>
              <a:rPr lang="en-US" sz="1050" dirty="0"/>
              <a:t>Players who scored the most own goals from penalties</a:t>
            </a:r>
            <a:br>
              <a:rPr lang="en-US" sz="1050" dirty="0"/>
            </a:br>
            <a:r>
              <a:rPr lang="en-US" sz="1050" dirty="0"/>
              <a:t>Players who scored the most own goals from non-penalties</a:t>
            </a:r>
            <a:br>
              <a:rPr lang="en-US" sz="1050" dirty="0"/>
            </a:br>
            <a:r>
              <a:rPr lang="en-US" sz="1050" dirty="0"/>
              <a:t>Players who scored the most own goals in a single match</a:t>
            </a:r>
            <a:br>
              <a:rPr lang="en-US" sz="1050" dirty="0"/>
            </a:br>
            <a:r>
              <a:rPr lang="en-US" sz="1050" dirty="0"/>
              <a:t>Players who scored own goals against themselves, or national teams that conceded own goals</a:t>
            </a:r>
            <a:br>
              <a:rPr lang="en-US" sz="1050" dirty="0"/>
            </a:br>
            <a:r>
              <a:rPr lang="en-US" sz="1050" dirty="0"/>
              <a:t>The teams that benefited the most from own goals</a:t>
            </a:r>
            <a:br>
              <a:rPr lang="en-US" sz="1050" dirty="0"/>
            </a:br>
            <a:endParaRPr lang="en-US" sz="1050" dirty="0"/>
          </a:p>
        </p:txBody>
      </p:sp>
      <p:pic>
        <p:nvPicPr>
          <p:cNvPr id="5" name="Content Placeholder 4">
            <a:extLst>
              <a:ext uri="{FF2B5EF4-FFF2-40B4-BE49-F238E27FC236}">
                <a16:creationId xmlns:a16="http://schemas.microsoft.com/office/drawing/2014/main" id="{9EC5083A-EF70-1999-F2DE-477D000EE576}"/>
              </a:ext>
            </a:extLst>
          </p:cNvPr>
          <p:cNvPicPr>
            <a:picLocks noGrp="1" noChangeAspect="1"/>
          </p:cNvPicPr>
          <p:nvPr>
            <p:ph idx="1"/>
          </p:nvPr>
        </p:nvPicPr>
        <p:blipFill>
          <a:blip r:embed="rId2"/>
          <a:stretch>
            <a:fillRect/>
          </a:stretch>
        </p:blipFill>
        <p:spPr>
          <a:xfrm>
            <a:off x="3196017" y="2141537"/>
            <a:ext cx="4845808" cy="4351338"/>
          </a:xfrm>
          <a:prstGeom prst="rect">
            <a:avLst/>
          </a:prstGeom>
        </p:spPr>
      </p:pic>
    </p:spTree>
    <p:extLst>
      <p:ext uri="{BB962C8B-B14F-4D97-AF65-F5344CB8AC3E}">
        <p14:creationId xmlns:p14="http://schemas.microsoft.com/office/powerpoint/2010/main" val="1976160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074F4-36C3-3601-2880-96E16DEA81BD}"/>
              </a:ext>
            </a:extLst>
          </p:cNvPr>
          <p:cNvSpPr>
            <a:spLocks noGrp="1"/>
          </p:cNvSpPr>
          <p:nvPr>
            <p:ph type="title"/>
          </p:nvPr>
        </p:nvSpPr>
        <p:spPr/>
        <p:txBody>
          <a:bodyPr>
            <a:normAutofit/>
          </a:bodyPr>
          <a:lstStyle/>
          <a:p>
            <a:r>
              <a:rPr lang="en-US" sz="1800" dirty="0"/>
              <a:t>All of these charts, or most of them, also support hierarchy drill-down at any level—whether at the continent, region, or ethnic group level.</a:t>
            </a:r>
            <a:br>
              <a:rPr lang="en-US" sz="1800" dirty="0"/>
            </a:br>
            <a:r>
              <a:rPr lang="en-US" sz="1800" dirty="0"/>
              <a:t>This allows users to explore data from broader categories down to more detailed levels seamlessly.</a:t>
            </a:r>
            <a:br>
              <a:rPr lang="en-US" sz="1800" dirty="0"/>
            </a:br>
            <a:endParaRPr lang="en-US" sz="1800" dirty="0"/>
          </a:p>
        </p:txBody>
      </p:sp>
      <p:pic>
        <p:nvPicPr>
          <p:cNvPr id="7" name="Content Placeholder 6">
            <a:extLst>
              <a:ext uri="{FF2B5EF4-FFF2-40B4-BE49-F238E27FC236}">
                <a16:creationId xmlns:a16="http://schemas.microsoft.com/office/drawing/2014/main" id="{929278F9-E29A-C029-B026-B35D4A951A6A}"/>
              </a:ext>
            </a:extLst>
          </p:cNvPr>
          <p:cNvPicPr>
            <a:picLocks noGrp="1" noChangeAspect="1"/>
          </p:cNvPicPr>
          <p:nvPr>
            <p:ph sz="half" idx="1"/>
          </p:nvPr>
        </p:nvPicPr>
        <p:blipFill>
          <a:blip r:embed="rId2"/>
          <a:stretch>
            <a:fillRect/>
          </a:stretch>
        </p:blipFill>
        <p:spPr>
          <a:xfrm>
            <a:off x="2199274" y="1825625"/>
            <a:ext cx="2459452" cy="4351338"/>
          </a:xfrm>
          <a:prstGeom prst="rect">
            <a:avLst/>
          </a:prstGeom>
        </p:spPr>
      </p:pic>
      <p:pic>
        <p:nvPicPr>
          <p:cNvPr id="9" name="Content Placeholder 8">
            <a:extLst>
              <a:ext uri="{FF2B5EF4-FFF2-40B4-BE49-F238E27FC236}">
                <a16:creationId xmlns:a16="http://schemas.microsoft.com/office/drawing/2014/main" id="{8989B9C2-66A7-968D-B861-88121242CB75}"/>
              </a:ext>
            </a:extLst>
          </p:cNvPr>
          <p:cNvPicPr>
            <a:picLocks noGrp="1" noChangeAspect="1"/>
          </p:cNvPicPr>
          <p:nvPr>
            <p:ph sz="half" idx="2"/>
          </p:nvPr>
        </p:nvPicPr>
        <p:blipFill>
          <a:blip r:embed="rId3"/>
          <a:stretch>
            <a:fillRect/>
          </a:stretch>
        </p:blipFill>
        <p:spPr>
          <a:xfrm>
            <a:off x="7421711" y="1825625"/>
            <a:ext cx="2682577" cy="4351338"/>
          </a:xfrm>
          <a:prstGeom prst="rect">
            <a:avLst/>
          </a:prstGeom>
        </p:spPr>
      </p:pic>
    </p:spTree>
    <p:extLst>
      <p:ext uri="{BB962C8B-B14F-4D97-AF65-F5344CB8AC3E}">
        <p14:creationId xmlns:p14="http://schemas.microsoft.com/office/powerpoint/2010/main" val="1592073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B0A6D-1E2F-09B3-194C-13708ABF22AB}"/>
              </a:ext>
            </a:extLst>
          </p:cNvPr>
          <p:cNvSpPr>
            <a:spLocks noGrp="1"/>
          </p:cNvSpPr>
          <p:nvPr>
            <p:ph type="title"/>
          </p:nvPr>
        </p:nvSpPr>
        <p:spPr/>
        <p:txBody>
          <a:bodyPr/>
          <a:lstStyle/>
          <a:p>
            <a:r>
              <a:rPr lang="en-US" dirty="0"/>
              <a:t>Dataset Description</a:t>
            </a:r>
          </a:p>
        </p:txBody>
      </p:sp>
      <p:sp>
        <p:nvSpPr>
          <p:cNvPr id="3" name="Content Placeholder 2">
            <a:extLst>
              <a:ext uri="{FF2B5EF4-FFF2-40B4-BE49-F238E27FC236}">
                <a16:creationId xmlns:a16="http://schemas.microsoft.com/office/drawing/2014/main" id="{6EE15519-DE1C-B37C-9D7A-AE49AFD60418}"/>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803128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9AF3-2CC2-3659-25CA-8B52E888FF00}"/>
              </a:ext>
            </a:extLst>
          </p:cNvPr>
          <p:cNvSpPr>
            <a:spLocks noGrp="1"/>
          </p:cNvSpPr>
          <p:nvPr>
            <p:ph type="title"/>
          </p:nvPr>
        </p:nvSpPr>
        <p:spPr/>
        <p:txBody>
          <a:bodyPr>
            <a:normAutofit/>
          </a:bodyPr>
          <a:lstStyle/>
          <a:p>
            <a:r>
              <a:rPr lang="en-US" sz="2400" dirty="0"/>
              <a:t>Then, there are statistics for the teams that played home matches in tournaments that include home-and-away formats, such as the World Cup qualifiers.</a:t>
            </a:r>
          </a:p>
        </p:txBody>
      </p:sp>
      <p:pic>
        <p:nvPicPr>
          <p:cNvPr id="7" name="Content Placeholder 6">
            <a:extLst>
              <a:ext uri="{FF2B5EF4-FFF2-40B4-BE49-F238E27FC236}">
                <a16:creationId xmlns:a16="http://schemas.microsoft.com/office/drawing/2014/main" id="{04D0EF63-C69E-C383-F6AC-2C2071040485}"/>
              </a:ext>
            </a:extLst>
          </p:cNvPr>
          <p:cNvPicPr>
            <a:picLocks noGrp="1" noChangeAspect="1"/>
          </p:cNvPicPr>
          <p:nvPr>
            <p:ph idx="1"/>
          </p:nvPr>
        </p:nvPicPr>
        <p:blipFill>
          <a:blip r:embed="rId2"/>
          <a:stretch>
            <a:fillRect/>
          </a:stretch>
        </p:blipFill>
        <p:spPr>
          <a:xfrm>
            <a:off x="838200" y="3589196"/>
            <a:ext cx="10515600" cy="824195"/>
          </a:xfrm>
          <a:prstGeom prst="rect">
            <a:avLst/>
          </a:prstGeom>
        </p:spPr>
      </p:pic>
    </p:spTree>
    <p:extLst>
      <p:ext uri="{BB962C8B-B14F-4D97-AF65-F5344CB8AC3E}">
        <p14:creationId xmlns:p14="http://schemas.microsoft.com/office/powerpoint/2010/main" val="360991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9B251-1ABE-62C2-DFD2-88BE668C9E1C}"/>
              </a:ext>
            </a:extLst>
          </p:cNvPr>
          <p:cNvSpPr>
            <a:spLocks noGrp="1"/>
          </p:cNvSpPr>
          <p:nvPr>
            <p:ph type="title"/>
          </p:nvPr>
        </p:nvSpPr>
        <p:spPr/>
        <p:txBody>
          <a:bodyPr>
            <a:normAutofit/>
          </a:bodyPr>
          <a:lstStyle/>
          <a:p>
            <a:r>
              <a:rPr lang="en-US" sz="2400" dirty="0"/>
              <a:t>I will set the filter to World Cup Qualifications and Africa as the continent, without selecting a specific year, so I can retrieve the overall home and away statistics for African teams in the World Cup qualification.</a:t>
            </a:r>
          </a:p>
        </p:txBody>
      </p:sp>
      <p:pic>
        <p:nvPicPr>
          <p:cNvPr id="5" name="Content Placeholder 4">
            <a:extLst>
              <a:ext uri="{FF2B5EF4-FFF2-40B4-BE49-F238E27FC236}">
                <a16:creationId xmlns:a16="http://schemas.microsoft.com/office/drawing/2014/main" id="{4AC880EB-4DF7-654B-AA31-4E9F3E68CD6F}"/>
              </a:ext>
            </a:extLst>
          </p:cNvPr>
          <p:cNvPicPr>
            <a:picLocks noGrp="1" noChangeAspect="1"/>
          </p:cNvPicPr>
          <p:nvPr>
            <p:ph idx="1"/>
          </p:nvPr>
        </p:nvPicPr>
        <p:blipFill>
          <a:blip r:embed="rId2"/>
          <a:stretch>
            <a:fillRect/>
          </a:stretch>
        </p:blipFill>
        <p:spPr>
          <a:xfrm>
            <a:off x="1228045" y="3744083"/>
            <a:ext cx="9735909" cy="514422"/>
          </a:xfrm>
          <a:prstGeom prst="rect">
            <a:avLst/>
          </a:prstGeom>
        </p:spPr>
      </p:pic>
    </p:spTree>
    <p:extLst>
      <p:ext uri="{BB962C8B-B14F-4D97-AF65-F5344CB8AC3E}">
        <p14:creationId xmlns:p14="http://schemas.microsoft.com/office/powerpoint/2010/main" val="2036401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89B1A-D930-CFE6-BC9E-9CE3BD155D08}"/>
              </a:ext>
            </a:extLst>
          </p:cNvPr>
          <p:cNvSpPr>
            <a:spLocks noGrp="1"/>
          </p:cNvSpPr>
          <p:nvPr>
            <p:ph type="title"/>
          </p:nvPr>
        </p:nvSpPr>
        <p:spPr>
          <a:xfrm>
            <a:off x="725557" y="1451112"/>
            <a:ext cx="10628243" cy="239575"/>
          </a:xfrm>
        </p:spPr>
        <p:txBody>
          <a:bodyPr>
            <a:noAutofit/>
          </a:bodyPr>
          <a:lstStyle/>
          <a:p>
            <a:r>
              <a:rPr lang="en-US" sz="1050" dirty="0"/>
              <a:t>These charts provide deeper insights based on the selected tournament, continent, or any other filter. They show:</a:t>
            </a:r>
            <a:br>
              <a:rPr lang="en-US" sz="1050" dirty="0"/>
            </a:br>
            <a:r>
              <a:rPr lang="en-US" sz="1050" dirty="0"/>
              <a:t>The Team With The Most Matches (At Home)</a:t>
            </a:r>
            <a:br>
              <a:rPr lang="en-US" sz="1050" dirty="0"/>
            </a:br>
            <a:r>
              <a:rPr lang="en-US" sz="1050" dirty="0"/>
              <a:t>The team with the most wins (At Home)</a:t>
            </a:r>
            <a:br>
              <a:rPr lang="en-US" sz="1050" dirty="0"/>
            </a:br>
            <a:r>
              <a:rPr lang="en-US" sz="1050" dirty="0"/>
              <a:t>The team with the most losses (At Home)</a:t>
            </a:r>
            <a:br>
              <a:rPr lang="en-US" sz="1050" dirty="0"/>
            </a:br>
            <a:r>
              <a:rPr lang="en-US" sz="1050" dirty="0"/>
              <a:t>The team with the most draws (At Home)</a:t>
            </a:r>
            <a:br>
              <a:rPr lang="en-US" sz="1050" dirty="0"/>
            </a:br>
            <a:r>
              <a:rPr lang="en-US" sz="1050" dirty="0"/>
              <a:t>The team that scored the most goals (At Home)</a:t>
            </a:r>
            <a:br>
              <a:rPr lang="en-US" sz="1050" dirty="0"/>
            </a:br>
            <a:r>
              <a:rPr lang="en-US" sz="1050" dirty="0"/>
              <a:t>The team that conceded the most goals (At Home)</a:t>
            </a:r>
            <a:br>
              <a:rPr lang="en-US" sz="1050" dirty="0"/>
            </a:br>
            <a:r>
              <a:rPr lang="en-US" sz="1050" dirty="0"/>
              <a:t>The team with the most clean sheets (At Home)</a:t>
            </a:r>
            <a:br>
              <a:rPr lang="en-US" sz="1050" dirty="0"/>
            </a:br>
            <a:r>
              <a:rPr lang="en-US" sz="1050" dirty="0"/>
              <a:t>The team that scored the most goals in a single match (At Home)</a:t>
            </a:r>
            <a:br>
              <a:rPr lang="en-US" sz="1050" dirty="0"/>
            </a:br>
            <a:r>
              <a:rPr lang="en-US" sz="1050" dirty="0"/>
              <a:t>The team that conceded the most goals in a single match (At Home)</a:t>
            </a:r>
            <a:br>
              <a:rPr lang="en-US" sz="1050" dirty="0"/>
            </a:br>
            <a:r>
              <a:rPr lang="en-US" sz="1050" dirty="0"/>
              <a:t>The team with the highest number of 0–0 matches (At Home)</a:t>
            </a:r>
            <a:br>
              <a:rPr lang="en-US" sz="1050" dirty="0"/>
            </a:br>
            <a:r>
              <a:rPr lang="en-US" sz="1050" dirty="0"/>
              <a:t>The team whose matches had the most goals, whether scored or conceded (At Home)</a:t>
            </a:r>
            <a:br>
              <a:rPr lang="en-US" sz="1050" dirty="0"/>
            </a:br>
            <a:r>
              <a:rPr lang="en-US" sz="1050" dirty="0"/>
              <a:t>The top goal scorers (At Home)</a:t>
            </a:r>
            <a:br>
              <a:rPr lang="en-US" sz="1050" dirty="0"/>
            </a:br>
            <a:r>
              <a:rPr lang="en-US" sz="1050" dirty="0"/>
              <a:t>The players who scored the most penalty goals (At Home)</a:t>
            </a:r>
            <a:br>
              <a:rPr lang="en-US" sz="1050" dirty="0"/>
            </a:br>
            <a:r>
              <a:rPr lang="en-US" sz="1050" dirty="0"/>
              <a:t>The players who scored the most non-penalty goals (At Home)</a:t>
            </a:r>
            <a:br>
              <a:rPr lang="en-US" sz="1050" dirty="0"/>
            </a:br>
            <a:r>
              <a:rPr lang="en-US" sz="1050" dirty="0"/>
              <a:t>The players who scored the most goals in a single match (At Home)</a:t>
            </a:r>
            <a:br>
              <a:rPr lang="en-US" sz="1050" dirty="0"/>
            </a:br>
            <a:r>
              <a:rPr lang="en-US" sz="1050" dirty="0"/>
              <a:t>The players who scored own goals (At Home)</a:t>
            </a:r>
            <a:br>
              <a:rPr lang="en-US" sz="1050" dirty="0"/>
            </a:br>
            <a:r>
              <a:rPr lang="en-US" sz="1050" dirty="0"/>
              <a:t>The national teams that scored own goals (At Home)</a:t>
            </a:r>
            <a:br>
              <a:rPr lang="en-US" sz="1050" dirty="0"/>
            </a:br>
            <a:r>
              <a:rPr lang="en-US" sz="1050" dirty="0"/>
              <a:t>The national teams that benefited the most from own goals (At Home)</a:t>
            </a:r>
            <a:br>
              <a:rPr lang="en-US" sz="1050" dirty="0"/>
            </a:br>
            <a:endParaRPr lang="en-US" sz="1050" dirty="0"/>
          </a:p>
        </p:txBody>
      </p:sp>
      <p:pic>
        <p:nvPicPr>
          <p:cNvPr id="5" name="Content Placeholder 4">
            <a:extLst>
              <a:ext uri="{FF2B5EF4-FFF2-40B4-BE49-F238E27FC236}">
                <a16:creationId xmlns:a16="http://schemas.microsoft.com/office/drawing/2014/main" id="{53F5482A-DE84-7971-F722-2E8C19E8FFAD}"/>
              </a:ext>
            </a:extLst>
          </p:cNvPr>
          <p:cNvPicPr>
            <a:picLocks noGrp="1" noChangeAspect="1"/>
          </p:cNvPicPr>
          <p:nvPr>
            <p:ph idx="1"/>
          </p:nvPr>
        </p:nvPicPr>
        <p:blipFill>
          <a:blip r:embed="rId2"/>
          <a:stretch>
            <a:fillRect/>
          </a:stretch>
        </p:blipFill>
        <p:spPr>
          <a:xfrm>
            <a:off x="5319337" y="1885260"/>
            <a:ext cx="6145203" cy="4351338"/>
          </a:xfrm>
          <a:prstGeom prst="rect">
            <a:avLst/>
          </a:prstGeom>
        </p:spPr>
      </p:pic>
    </p:spTree>
    <p:extLst>
      <p:ext uri="{BB962C8B-B14F-4D97-AF65-F5344CB8AC3E}">
        <p14:creationId xmlns:p14="http://schemas.microsoft.com/office/powerpoint/2010/main" val="1270278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99C35-2ABE-440A-5AF4-3FB715123A4F}"/>
              </a:ext>
            </a:extLst>
          </p:cNvPr>
          <p:cNvSpPr>
            <a:spLocks noGrp="1"/>
          </p:cNvSpPr>
          <p:nvPr>
            <p:ph type="title"/>
          </p:nvPr>
        </p:nvSpPr>
        <p:spPr/>
        <p:txBody>
          <a:bodyPr>
            <a:normAutofit/>
          </a:bodyPr>
          <a:lstStyle/>
          <a:p>
            <a:r>
              <a:rPr lang="en-US" sz="2400" dirty="0"/>
              <a:t>Most of these charts also support hierarchy drill-down, so by clicking on the arrows, you can view statistics by continent, region, and ethnic group.</a:t>
            </a:r>
            <a:br>
              <a:rPr lang="en-US" sz="2400" dirty="0"/>
            </a:br>
            <a:endParaRPr lang="en-US" sz="2400" dirty="0"/>
          </a:p>
        </p:txBody>
      </p:sp>
      <p:sp>
        <p:nvSpPr>
          <p:cNvPr id="4" name="Text Placeholder 3">
            <a:extLst>
              <a:ext uri="{FF2B5EF4-FFF2-40B4-BE49-F238E27FC236}">
                <a16:creationId xmlns:a16="http://schemas.microsoft.com/office/drawing/2014/main" id="{4A60D23A-BA97-E55C-85FE-BA3447FF957E}"/>
              </a:ext>
            </a:extLst>
          </p:cNvPr>
          <p:cNvSpPr>
            <a:spLocks noGrp="1"/>
          </p:cNvSpPr>
          <p:nvPr>
            <p:ph type="body" idx="1"/>
          </p:nvPr>
        </p:nvSpPr>
        <p:spPr/>
        <p:txBody>
          <a:bodyPr/>
          <a:lstStyle/>
          <a:p>
            <a:r>
              <a:rPr lang="en-US" dirty="0"/>
              <a:t>Most Region Win In Africa World Cup qualification At Home</a:t>
            </a:r>
          </a:p>
        </p:txBody>
      </p:sp>
      <p:pic>
        <p:nvPicPr>
          <p:cNvPr id="11" name="Content Placeholder 10">
            <a:extLst>
              <a:ext uri="{FF2B5EF4-FFF2-40B4-BE49-F238E27FC236}">
                <a16:creationId xmlns:a16="http://schemas.microsoft.com/office/drawing/2014/main" id="{B9FB4C0C-A6FC-B338-755F-CD0132D780A4}"/>
              </a:ext>
            </a:extLst>
          </p:cNvPr>
          <p:cNvPicPr>
            <a:picLocks noGrp="1" noChangeAspect="1"/>
          </p:cNvPicPr>
          <p:nvPr>
            <p:ph sz="half" idx="2"/>
          </p:nvPr>
        </p:nvPicPr>
        <p:blipFill>
          <a:blip r:embed="rId2"/>
          <a:stretch>
            <a:fillRect/>
          </a:stretch>
        </p:blipFill>
        <p:spPr>
          <a:xfrm>
            <a:off x="2608943" y="2837446"/>
            <a:ext cx="1619476" cy="3019846"/>
          </a:xfrm>
          <a:prstGeom prst="rect">
            <a:avLst/>
          </a:prstGeom>
        </p:spPr>
      </p:pic>
      <p:sp>
        <p:nvSpPr>
          <p:cNvPr id="6" name="Text Placeholder 5">
            <a:extLst>
              <a:ext uri="{FF2B5EF4-FFF2-40B4-BE49-F238E27FC236}">
                <a16:creationId xmlns:a16="http://schemas.microsoft.com/office/drawing/2014/main" id="{4737F063-2903-EF49-18CB-A0F88423F9D6}"/>
              </a:ext>
            </a:extLst>
          </p:cNvPr>
          <p:cNvSpPr>
            <a:spLocks noGrp="1"/>
          </p:cNvSpPr>
          <p:nvPr>
            <p:ph type="body" sz="quarter" idx="3"/>
          </p:nvPr>
        </p:nvSpPr>
        <p:spPr/>
        <p:txBody>
          <a:bodyPr/>
          <a:lstStyle/>
          <a:p>
            <a:r>
              <a:rPr lang="en-US" dirty="0"/>
              <a:t>Most Ethnic Win In Africa World Cup qualification At home</a:t>
            </a:r>
          </a:p>
        </p:txBody>
      </p:sp>
      <p:pic>
        <p:nvPicPr>
          <p:cNvPr id="9" name="Content Placeholder 8">
            <a:extLst>
              <a:ext uri="{FF2B5EF4-FFF2-40B4-BE49-F238E27FC236}">
                <a16:creationId xmlns:a16="http://schemas.microsoft.com/office/drawing/2014/main" id="{293371B1-D438-3611-A46E-DA640CD3C996}"/>
              </a:ext>
            </a:extLst>
          </p:cNvPr>
          <p:cNvPicPr>
            <a:picLocks noGrp="1" noChangeAspect="1"/>
          </p:cNvPicPr>
          <p:nvPr>
            <p:ph sz="quarter" idx="4"/>
          </p:nvPr>
        </p:nvPicPr>
        <p:blipFill>
          <a:blip r:embed="rId3"/>
          <a:stretch>
            <a:fillRect/>
          </a:stretch>
        </p:blipFill>
        <p:spPr>
          <a:xfrm>
            <a:off x="8001687" y="2770761"/>
            <a:ext cx="1524213" cy="3153215"/>
          </a:xfrm>
          <a:prstGeom prst="rect">
            <a:avLst/>
          </a:prstGeom>
        </p:spPr>
      </p:pic>
    </p:spTree>
    <p:extLst>
      <p:ext uri="{BB962C8B-B14F-4D97-AF65-F5344CB8AC3E}">
        <p14:creationId xmlns:p14="http://schemas.microsoft.com/office/powerpoint/2010/main" val="4180707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CE4EB-4CBF-1B5C-5E54-44EA3F676656}"/>
              </a:ext>
            </a:extLst>
          </p:cNvPr>
          <p:cNvSpPr>
            <a:spLocks noGrp="1"/>
          </p:cNvSpPr>
          <p:nvPr>
            <p:ph type="title"/>
          </p:nvPr>
        </p:nvSpPr>
        <p:spPr/>
        <p:txBody>
          <a:bodyPr/>
          <a:lstStyle/>
          <a:p>
            <a:r>
              <a:rPr lang="en-US" dirty="0"/>
              <a:t>Also, the charts include statistics for the tournament teams playing away (Away)</a:t>
            </a:r>
          </a:p>
        </p:txBody>
      </p:sp>
      <p:pic>
        <p:nvPicPr>
          <p:cNvPr id="9" name="Content Placeholder 8">
            <a:extLst>
              <a:ext uri="{FF2B5EF4-FFF2-40B4-BE49-F238E27FC236}">
                <a16:creationId xmlns:a16="http://schemas.microsoft.com/office/drawing/2014/main" id="{FB2A137A-2268-41B7-B816-3A7C062F79AC}"/>
              </a:ext>
            </a:extLst>
          </p:cNvPr>
          <p:cNvPicPr>
            <a:picLocks noGrp="1" noChangeAspect="1"/>
          </p:cNvPicPr>
          <p:nvPr>
            <p:ph idx="1"/>
          </p:nvPr>
        </p:nvPicPr>
        <p:blipFill>
          <a:blip r:embed="rId2"/>
          <a:stretch>
            <a:fillRect/>
          </a:stretch>
        </p:blipFill>
        <p:spPr>
          <a:xfrm>
            <a:off x="1080387" y="3710741"/>
            <a:ext cx="10031225" cy="581106"/>
          </a:xfrm>
          <a:prstGeom prst="rect">
            <a:avLst/>
          </a:prstGeom>
        </p:spPr>
      </p:pic>
    </p:spTree>
    <p:extLst>
      <p:ext uri="{BB962C8B-B14F-4D97-AF65-F5344CB8AC3E}">
        <p14:creationId xmlns:p14="http://schemas.microsoft.com/office/powerpoint/2010/main" val="2042202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F8D93-911D-EE2D-89FA-ACFEC0E59F41}"/>
              </a:ext>
            </a:extLst>
          </p:cNvPr>
          <p:cNvSpPr>
            <a:spLocks noGrp="1"/>
          </p:cNvSpPr>
          <p:nvPr>
            <p:ph type="title"/>
          </p:nvPr>
        </p:nvSpPr>
        <p:spPr>
          <a:xfrm>
            <a:off x="646043" y="1391478"/>
            <a:ext cx="10707757" cy="299210"/>
          </a:xfrm>
        </p:spPr>
        <p:txBody>
          <a:bodyPr>
            <a:noAutofit/>
          </a:bodyPr>
          <a:lstStyle/>
          <a:p>
            <a:r>
              <a:rPr lang="en-US" sz="1050" dirty="0"/>
              <a:t>These charts provide deeper insights based on the selected tournament, continent, or any other filter. They show:</a:t>
            </a:r>
            <a:br>
              <a:rPr lang="en-US" sz="1050" dirty="0"/>
            </a:br>
            <a:r>
              <a:rPr lang="en-US" sz="1050" dirty="0"/>
              <a:t>The Team With The Most Matches (Away)</a:t>
            </a:r>
            <a:br>
              <a:rPr lang="en-US" sz="1050" dirty="0"/>
            </a:br>
            <a:r>
              <a:rPr lang="en-US" sz="1050" dirty="0"/>
              <a:t>The team with the most wins (Away)</a:t>
            </a:r>
            <a:br>
              <a:rPr lang="en-US" sz="1050" dirty="0"/>
            </a:br>
            <a:r>
              <a:rPr lang="en-US" sz="1050" dirty="0"/>
              <a:t>The team with the most losses (Away)</a:t>
            </a:r>
            <a:br>
              <a:rPr lang="en-US" sz="1050" dirty="0"/>
            </a:br>
            <a:r>
              <a:rPr lang="en-US" sz="1050" dirty="0"/>
              <a:t>The team with the most draws (Away)</a:t>
            </a:r>
            <a:br>
              <a:rPr lang="en-US" sz="1050" dirty="0"/>
            </a:br>
            <a:r>
              <a:rPr lang="en-US" sz="1050" dirty="0"/>
              <a:t>The team that scored the most goals (Away)</a:t>
            </a:r>
            <a:br>
              <a:rPr lang="en-US" sz="1050" dirty="0"/>
            </a:br>
            <a:r>
              <a:rPr lang="en-US" sz="1050" dirty="0"/>
              <a:t>The team that conceded the most goals (Away)</a:t>
            </a:r>
            <a:br>
              <a:rPr lang="en-US" sz="1050" dirty="0"/>
            </a:br>
            <a:r>
              <a:rPr lang="en-US" sz="1050" dirty="0"/>
              <a:t>The team with the most clean sheets (Away)</a:t>
            </a:r>
            <a:br>
              <a:rPr lang="en-US" sz="1050" dirty="0"/>
            </a:br>
            <a:r>
              <a:rPr lang="en-US" sz="1050" dirty="0"/>
              <a:t>The team that scored the most goals in a single match (Away)</a:t>
            </a:r>
            <a:br>
              <a:rPr lang="en-US" sz="1050" dirty="0"/>
            </a:br>
            <a:r>
              <a:rPr lang="en-US" sz="1050" dirty="0"/>
              <a:t>The team that conceded the most goals in a single match (Away)</a:t>
            </a:r>
            <a:br>
              <a:rPr lang="en-US" sz="1050" dirty="0"/>
            </a:br>
            <a:r>
              <a:rPr lang="en-US" sz="1050" dirty="0"/>
              <a:t>The team with the highest number of 0–0 matches (Away)</a:t>
            </a:r>
            <a:br>
              <a:rPr lang="en-US" sz="1050" dirty="0"/>
            </a:br>
            <a:r>
              <a:rPr lang="en-US" sz="1050" dirty="0"/>
              <a:t>The team whose matches had the most goals, whether scored or conceded (Away)</a:t>
            </a:r>
            <a:br>
              <a:rPr lang="en-US" sz="1050" dirty="0"/>
            </a:br>
            <a:r>
              <a:rPr lang="en-US" sz="1050" dirty="0"/>
              <a:t>The top goal scorers (Away)</a:t>
            </a:r>
            <a:br>
              <a:rPr lang="en-US" sz="1050" dirty="0"/>
            </a:br>
            <a:r>
              <a:rPr lang="en-US" sz="1050" dirty="0"/>
              <a:t>The players who scored the most penalty goals (Away)</a:t>
            </a:r>
            <a:br>
              <a:rPr lang="en-US" sz="1050" dirty="0"/>
            </a:br>
            <a:r>
              <a:rPr lang="en-US" sz="1050" dirty="0"/>
              <a:t>The players who scored the most non-penalty goals (Away)</a:t>
            </a:r>
            <a:br>
              <a:rPr lang="en-US" sz="1050" dirty="0"/>
            </a:br>
            <a:r>
              <a:rPr lang="en-US" sz="1050" dirty="0"/>
              <a:t>The players who scored the most goals in a single match (Away)</a:t>
            </a:r>
            <a:br>
              <a:rPr lang="en-US" sz="1050" dirty="0"/>
            </a:br>
            <a:r>
              <a:rPr lang="en-US" sz="1050" dirty="0"/>
              <a:t>The players who scored own goals (Away)</a:t>
            </a:r>
            <a:br>
              <a:rPr lang="en-US" sz="1050" dirty="0"/>
            </a:br>
            <a:r>
              <a:rPr lang="en-US" sz="1050" dirty="0"/>
              <a:t>The national teams that scored own goals (Away)</a:t>
            </a:r>
            <a:br>
              <a:rPr lang="en-US" sz="1050" dirty="0"/>
            </a:br>
            <a:r>
              <a:rPr lang="en-US" sz="1050" dirty="0"/>
              <a:t>The national teams that benefited the most from own goals (Away)</a:t>
            </a:r>
            <a:br>
              <a:rPr lang="en-US" sz="1050" dirty="0"/>
            </a:br>
            <a:endParaRPr lang="en-US" sz="1050" dirty="0"/>
          </a:p>
        </p:txBody>
      </p:sp>
      <p:pic>
        <p:nvPicPr>
          <p:cNvPr id="5" name="Content Placeholder 4">
            <a:extLst>
              <a:ext uri="{FF2B5EF4-FFF2-40B4-BE49-F238E27FC236}">
                <a16:creationId xmlns:a16="http://schemas.microsoft.com/office/drawing/2014/main" id="{2C2EB48E-3788-4BE8-692D-5830C1952691}"/>
              </a:ext>
            </a:extLst>
          </p:cNvPr>
          <p:cNvPicPr>
            <a:picLocks noGrp="1" noChangeAspect="1"/>
          </p:cNvPicPr>
          <p:nvPr>
            <p:ph idx="1"/>
          </p:nvPr>
        </p:nvPicPr>
        <p:blipFill>
          <a:blip r:embed="rId2"/>
          <a:stretch>
            <a:fillRect/>
          </a:stretch>
        </p:blipFill>
        <p:spPr>
          <a:xfrm>
            <a:off x="5255710" y="2124835"/>
            <a:ext cx="5318302" cy="4351338"/>
          </a:xfrm>
          <a:prstGeom prst="rect">
            <a:avLst/>
          </a:prstGeom>
        </p:spPr>
      </p:pic>
    </p:spTree>
    <p:extLst>
      <p:ext uri="{BB962C8B-B14F-4D97-AF65-F5344CB8AC3E}">
        <p14:creationId xmlns:p14="http://schemas.microsoft.com/office/powerpoint/2010/main" val="839604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437B1-449B-B9DB-642E-7EFBA8389BF9}"/>
              </a:ext>
            </a:extLst>
          </p:cNvPr>
          <p:cNvSpPr>
            <a:spLocks noGrp="1"/>
          </p:cNvSpPr>
          <p:nvPr>
            <p:ph type="title"/>
          </p:nvPr>
        </p:nvSpPr>
        <p:spPr/>
        <p:txBody>
          <a:bodyPr>
            <a:normAutofit/>
          </a:bodyPr>
          <a:lstStyle/>
          <a:p>
            <a:r>
              <a:rPr lang="en-US" sz="2000" dirty="0"/>
              <a:t>Also Most of these charts also support hierarchy drill-down, so by clicking on the arrows, you can view statistics by continent, region, and ethnic group.</a:t>
            </a:r>
            <a:br>
              <a:rPr lang="en-US" sz="2000" dirty="0"/>
            </a:br>
            <a:endParaRPr lang="en-US" sz="2000" dirty="0"/>
          </a:p>
        </p:txBody>
      </p:sp>
      <p:sp>
        <p:nvSpPr>
          <p:cNvPr id="4" name="Text Placeholder 3">
            <a:extLst>
              <a:ext uri="{FF2B5EF4-FFF2-40B4-BE49-F238E27FC236}">
                <a16:creationId xmlns:a16="http://schemas.microsoft.com/office/drawing/2014/main" id="{C5336FC8-1A18-0399-8DD4-219CA26A1F91}"/>
              </a:ext>
            </a:extLst>
          </p:cNvPr>
          <p:cNvSpPr>
            <a:spLocks noGrp="1"/>
          </p:cNvSpPr>
          <p:nvPr>
            <p:ph type="body" idx="1"/>
          </p:nvPr>
        </p:nvSpPr>
        <p:spPr/>
        <p:txBody>
          <a:bodyPr/>
          <a:lstStyle/>
          <a:p>
            <a:r>
              <a:rPr lang="en-US" dirty="0"/>
              <a:t>Most Region Win In Africa World Cup qualification Away</a:t>
            </a:r>
          </a:p>
          <a:p>
            <a:endParaRPr lang="en-US" dirty="0"/>
          </a:p>
        </p:txBody>
      </p:sp>
      <p:pic>
        <p:nvPicPr>
          <p:cNvPr id="9" name="Content Placeholder 8">
            <a:extLst>
              <a:ext uri="{FF2B5EF4-FFF2-40B4-BE49-F238E27FC236}">
                <a16:creationId xmlns:a16="http://schemas.microsoft.com/office/drawing/2014/main" id="{12B9E13B-A0B9-210F-42D2-1B25871A48AF}"/>
              </a:ext>
            </a:extLst>
          </p:cNvPr>
          <p:cNvPicPr>
            <a:picLocks noGrp="1" noChangeAspect="1"/>
          </p:cNvPicPr>
          <p:nvPr>
            <p:ph sz="half" idx="2"/>
          </p:nvPr>
        </p:nvPicPr>
        <p:blipFill>
          <a:blip r:embed="rId2"/>
          <a:stretch>
            <a:fillRect/>
          </a:stretch>
        </p:blipFill>
        <p:spPr>
          <a:xfrm>
            <a:off x="2331889" y="2505075"/>
            <a:ext cx="2173584" cy="3684588"/>
          </a:xfrm>
          <a:prstGeom prst="rect">
            <a:avLst/>
          </a:prstGeom>
        </p:spPr>
      </p:pic>
      <p:sp>
        <p:nvSpPr>
          <p:cNvPr id="6" name="Text Placeholder 5">
            <a:extLst>
              <a:ext uri="{FF2B5EF4-FFF2-40B4-BE49-F238E27FC236}">
                <a16:creationId xmlns:a16="http://schemas.microsoft.com/office/drawing/2014/main" id="{A9F4CDFD-6263-FC0B-0B31-FAC647599E35}"/>
              </a:ext>
            </a:extLst>
          </p:cNvPr>
          <p:cNvSpPr>
            <a:spLocks noGrp="1"/>
          </p:cNvSpPr>
          <p:nvPr>
            <p:ph type="body" sz="quarter" idx="3"/>
          </p:nvPr>
        </p:nvSpPr>
        <p:spPr/>
        <p:txBody>
          <a:bodyPr/>
          <a:lstStyle/>
          <a:p>
            <a:r>
              <a:rPr lang="en-US" dirty="0"/>
              <a:t>Most Ethnic Win In Africa World Cup qualification Away</a:t>
            </a:r>
          </a:p>
          <a:p>
            <a:endParaRPr lang="en-US" dirty="0"/>
          </a:p>
        </p:txBody>
      </p:sp>
      <p:pic>
        <p:nvPicPr>
          <p:cNvPr id="11" name="Content Placeholder 10">
            <a:extLst>
              <a:ext uri="{FF2B5EF4-FFF2-40B4-BE49-F238E27FC236}">
                <a16:creationId xmlns:a16="http://schemas.microsoft.com/office/drawing/2014/main" id="{8D599463-95CB-9F94-E7E8-7BF8ED49BD2F}"/>
              </a:ext>
            </a:extLst>
          </p:cNvPr>
          <p:cNvPicPr>
            <a:picLocks noGrp="1" noChangeAspect="1"/>
          </p:cNvPicPr>
          <p:nvPr>
            <p:ph sz="quarter" idx="4"/>
          </p:nvPr>
        </p:nvPicPr>
        <p:blipFill>
          <a:blip r:embed="rId3"/>
          <a:stretch>
            <a:fillRect/>
          </a:stretch>
        </p:blipFill>
        <p:spPr>
          <a:xfrm>
            <a:off x="7826901" y="2505075"/>
            <a:ext cx="1873785" cy="3684588"/>
          </a:xfrm>
          <a:prstGeom prst="rect">
            <a:avLst/>
          </a:prstGeom>
        </p:spPr>
      </p:pic>
    </p:spTree>
    <p:extLst>
      <p:ext uri="{BB962C8B-B14F-4D97-AF65-F5344CB8AC3E}">
        <p14:creationId xmlns:p14="http://schemas.microsoft.com/office/powerpoint/2010/main" val="163398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90C95-EF10-B120-F997-D0E34529F602}"/>
              </a:ext>
            </a:extLst>
          </p:cNvPr>
          <p:cNvSpPr>
            <a:spLocks noGrp="1"/>
          </p:cNvSpPr>
          <p:nvPr>
            <p:ph type="title"/>
          </p:nvPr>
        </p:nvSpPr>
        <p:spPr/>
        <p:txBody>
          <a:bodyPr>
            <a:normAutofit/>
          </a:bodyPr>
          <a:lstStyle/>
          <a:p>
            <a:r>
              <a:rPr lang="en-US" sz="1600" dirty="0"/>
              <a:t>Also, in the same dashboard, there is a map where you can select any metric you want, such as the team with the most losses, the team with the most wins, the team that played the most matches, the team that scored the most goals, the team that conceded the most goals, or the team with the most clean sheets. Once you select a metric, it will be displayed directly on the map.</a:t>
            </a:r>
            <a:br>
              <a:rPr lang="en-US" sz="1600" dirty="0"/>
            </a:br>
            <a:endParaRPr lang="en-US" sz="1600" dirty="0"/>
          </a:p>
        </p:txBody>
      </p:sp>
      <p:pic>
        <p:nvPicPr>
          <p:cNvPr id="8" name="Content Placeholder 7">
            <a:extLst>
              <a:ext uri="{FF2B5EF4-FFF2-40B4-BE49-F238E27FC236}">
                <a16:creationId xmlns:a16="http://schemas.microsoft.com/office/drawing/2014/main" id="{62C39F06-6865-98DB-6590-C275B62DC0C2}"/>
              </a:ext>
            </a:extLst>
          </p:cNvPr>
          <p:cNvPicPr>
            <a:picLocks noGrp="1" noChangeAspect="1"/>
          </p:cNvPicPr>
          <p:nvPr>
            <p:ph sz="half" idx="1"/>
          </p:nvPr>
        </p:nvPicPr>
        <p:blipFill>
          <a:blip r:embed="rId2"/>
          <a:stretch>
            <a:fillRect/>
          </a:stretch>
        </p:blipFill>
        <p:spPr>
          <a:xfrm>
            <a:off x="838200" y="1957095"/>
            <a:ext cx="5181600" cy="4088398"/>
          </a:xfrm>
          <a:prstGeom prst="rect">
            <a:avLst/>
          </a:prstGeom>
        </p:spPr>
      </p:pic>
      <p:pic>
        <p:nvPicPr>
          <p:cNvPr id="10" name="Content Placeholder 9">
            <a:extLst>
              <a:ext uri="{FF2B5EF4-FFF2-40B4-BE49-F238E27FC236}">
                <a16:creationId xmlns:a16="http://schemas.microsoft.com/office/drawing/2014/main" id="{77C152B7-0592-EAB4-9883-6F152C490EB9}"/>
              </a:ext>
            </a:extLst>
          </p:cNvPr>
          <p:cNvPicPr>
            <a:picLocks noGrp="1" noChangeAspect="1"/>
          </p:cNvPicPr>
          <p:nvPr>
            <p:ph sz="half" idx="2"/>
          </p:nvPr>
        </p:nvPicPr>
        <p:blipFill>
          <a:blip r:embed="rId3"/>
          <a:stretch>
            <a:fillRect/>
          </a:stretch>
        </p:blipFill>
        <p:spPr>
          <a:xfrm>
            <a:off x="6172200" y="1903667"/>
            <a:ext cx="5181600" cy="4195254"/>
          </a:xfrm>
          <a:prstGeom prst="rect">
            <a:avLst/>
          </a:prstGeom>
        </p:spPr>
      </p:pic>
    </p:spTree>
    <p:extLst>
      <p:ext uri="{BB962C8B-B14F-4D97-AF65-F5344CB8AC3E}">
        <p14:creationId xmlns:p14="http://schemas.microsoft.com/office/powerpoint/2010/main" val="2434687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B18E9-9D82-D403-F653-019194178352}"/>
              </a:ext>
            </a:extLst>
          </p:cNvPr>
          <p:cNvSpPr>
            <a:spLocks noGrp="1"/>
          </p:cNvSpPr>
          <p:nvPr>
            <p:ph type="title"/>
          </p:nvPr>
        </p:nvSpPr>
        <p:spPr/>
        <p:txBody>
          <a:bodyPr/>
          <a:lstStyle/>
          <a:p>
            <a:r>
              <a:rPr lang="en-US" b="1" dirty="0"/>
              <a:t>DASHBOARD 2 </a:t>
            </a:r>
          </a:p>
        </p:txBody>
      </p:sp>
      <p:pic>
        <p:nvPicPr>
          <p:cNvPr id="6" name="Content Placeholder 5">
            <a:extLst>
              <a:ext uri="{FF2B5EF4-FFF2-40B4-BE49-F238E27FC236}">
                <a16:creationId xmlns:a16="http://schemas.microsoft.com/office/drawing/2014/main" id="{C63AB9E7-DCA0-7E81-AAA0-8EBFC6C7DCB2}"/>
              </a:ext>
            </a:extLst>
          </p:cNvPr>
          <p:cNvPicPr>
            <a:picLocks noGrp="1" noChangeAspect="1"/>
          </p:cNvPicPr>
          <p:nvPr>
            <p:ph sz="half" idx="1"/>
          </p:nvPr>
        </p:nvPicPr>
        <p:blipFill>
          <a:blip r:embed="rId2"/>
          <a:stretch>
            <a:fillRect/>
          </a:stretch>
        </p:blipFill>
        <p:spPr>
          <a:xfrm>
            <a:off x="2308381" y="1825625"/>
            <a:ext cx="2241237" cy="4351338"/>
          </a:xfrm>
          <a:prstGeom prst="rect">
            <a:avLst/>
          </a:prstGeom>
        </p:spPr>
      </p:pic>
      <p:pic>
        <p:nvPicPr>
          <p:cNvPr id="8" name="Content Placeholder 7">
            <a:extLst>
              <a:ext uri="{FF2B5EF4-FFF2-40B4-BE49-F238E27FC236}">
                <a16:creationId xmlns:a16="http://schemas.microsoft.com/office/drawing/2014/main" id="{A54D9043-0A9B-3EB2-CEB9-256425F817BF}"/>
              </a:ext>
            </a:extLst>
          </p:cNvPr>
          <p:cNvPicPr>
            <a:picLocks noGrp="1" noChangeAspect="1"/>
          </p:cNvPicPr>
          <p:nvPr>
            <p:ph sz="half" idx="2"/>
          </p:nvPr>
        </p:nvPicPr>
        <p:blipFill>
          <a:blip r:embed="rId3"/>
          <a:stretch>
            <a:fillRect/>
          </a:stretch>
        </p:blipFill>
        <p:spPr>
          <a:xfrm>
            <a:off x="7645443" y="1825625"/>
            <a:ext cx="2235113" cy="4351338"/>
          </a:xfrm>
          <a:prstGeom prst="rect">
            <a:avLst/>
          </a:prstGeom>
        </p:spPr>
      </p:pic>
    </p:spTree>
    <p:extLst>
      <p:ext uri="{BB962C8B-B14F-4D97-AF65-F5344CB8AC3E}">
        <p14:creationId xmlns:p14="http://schemas.microsoft.com/office/powerpoint/2010/main" val="21437663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4D97B-9A16-A540-9A8A-62A715169252}"/>
              </a:ext>
            </a:extLst>
          </p:cNvPr>
          <p:cNvSpPr>
            <a:spLocks noGrp="1"/>
          </p:cNvSpPr>
          <p:nvPr>
            <p:ph type="ctrTitle"/>
          </p:nvPr>
        </p:nvSpPr>
        <p:spPr/>
        <p:txBody>
          <a:bodyPr>
            <a:noAutofit/>
          </a:bodyPr>
          <a:lstStyle/>
          <a:p>
            <a:r>
              <a:rPr lang="en-US" sz="2400" dirty="0"/>
              <a:t>As mentioned, Dashboard 1 is primarily focused on tournament-level statistics, such as the team with the most wins in the tournament, the team with the most losses, and similar metrics. For tournaments with a home-and-away format, their statistics are also included.</a:t>
            </a:r>
            <a:br>
              <a:rPr lang="en-US" sz="2400" dirty="0"/>
            </a:br>
            <a:r>
              <a:rPr lang="en-US" sz="2400" dirty="0"/>
              <a:t>Dashboard 2, on the other hand, is mainly focused on the selected national team, continent, ethnic group, or region, allowing a more detailed analysis at these levels</a:t>
            </a:r>
          </a:p>
        </p:txBody>
      </p:sp>
      <p:sp>
        <p:nvSpPr>
          <p:cNvPr id="5" name="Subtitle 4">
            <a:extLst>
              <a:ext uri="{FF2B5EF4-FFF2-40B4-BE49-F238E27FC236}">
                <a16:creationId xmlns:a16="http://schemas.microsoft.com/office/drawing/2014/main" id="{C3DD27E7-012D-12E5-9071-3BBDEC5A7CB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5644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3C92-581C-F138-0E4B-3C580735B90A}"/>
              </a:ext>
            </a:extLst>
          </p:cNvPr>
          <p:cNvSpPr>
            <a:spLocks noGrp="1"/>
          </p:cNvSpPr>
          <p:nvPr>
            <p:ph type="title"/>
          </p:nvPr>
        </p:nvSpPr>
        <p:spPr/>
        <p:txBody>
          <a:bodyPr>
            <a:noAutofit/>
          </a:bodyPr>
          <a:lstStyle/>
          <a:p>
            <a:r>
              <a:rPr lang="en-US" sz="2400" dirty="0"/>
              <a:t>I obtained a dataset consisting of two files.</a:t>
            </a:r>
            <a:br>
              <a:rPr lang="en-US" sz="2400" dirty="0"/>
            </a:br>
            <a:r>
              <a:rPr lang="en-US" sz="2400" dirty="0"/>
              <a:t>The first file contains the names of the national teams that played against each other, along with the match date, tournament name, goals scored by each team, the host country, the host city, and an indicator showing whether the match was played on neutral ground</a:t>
            </a:r>
          </a:p>
        </p:txBody>
      </p:sp>
      <p:pic>
        <p:nvPicPr>
          <p:cNvPr id="11" name="Content Placeholder 10">
            <a:extLst>
              <a:ext uri="{FF2B5EF4-FFF2-40B4-BE49-F238E27FC236}">
                <a16:creationId xmlns:a16="http://schemas.microsoft.com/office/drawing/2014/main" id="{B33E8CCB-961F-E4D1-CD43-700D51B4AEA7}"/>
              </a:ext>
            </a:extLst>
          </p:cNvPr>
          <p:cNvPicPr>
            <a:picLocks noGrp="1" noChangeAspect="1"/>
          </p:cNvPicPr>
          <p:nvPr>
            <p:ph idx="1"/>
          </p:nvPr>
        </p:nvPicPr>
        <p:blipFill>
          <a:blip r:embed="rId2"/>
          <a:stretch>
            <a:fillRect/>
          </a:stretch>
        </p:blipFill>
        <p:spPr>
          <a:xfrm>
            <a:off x="2280903" y="2004734"/>
            <a:ext cx="7403950" cy="4351338"/>
          </a:xfrm>
          <a:prstGeom prst="rect">
            <a:avLst/>
          </a:prstGeom>
        </p:spPr>
      </p:pic>
    </p:spTree>
    <p:extLst>
      <p:ext uri="{BB962C8B-B14F-4D97-AF65-F5344CB8AC3E}">
        <p14:creationId xmlns:p14="http://schemas.microsoft.com/office/powerpoint/2010/main" val="16351995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71DFD-B7DF-C4B8-0F20-CD7BDCE78530}"/>
              </a:ext>
            </a:extLst>
          </p:cNvPr>
          <p:cNvSpPr>
            <a:spLocks noGrp="1"/>
          </p:cNvSpPr>
          <p:nvPr>
            <p:ph type="title"/>
          </p:nvPr>
        </p:nvSpPr>
        <p:spPr/>
        <p:txBody>
          <a:bodyPr>
            <a:noAutofit/>
          </a:bodyPr>
          <a:lstStyle/>
          <a:p>
            <a:r>
              <a:rPr lang="en-US" sz="1400" dirty="0"/>
              <a:t>At the beginning, Dashboard 2 also contains seven dropdowns. The tournament and date dropdowns are linked to selections made in Dashboard 1, so any choice of tournament or date in Dashboard 1 will automatically appear in Dashboard 2. However, you can freely change them in Dashboard 2 to any tournament you want.</a:t>
            </a:r>
            <a:br>
              <a:rPr lang="en-US" sz="1400" dirty="0"/>
            </a:br>
            <a:r>
              <a:rPr lang="en-US" sz="1400" dirty="0"/>
              <a:t>Additionally, there are dropdowns for team name, continent, ethnic group, region, and city to analyze the selected team’s statistics within that city. As I explain in the upcoming charts, I will first set the selection to the World Cup to make the explanation easier.</a:t>
            </a:r>
          </a:p>
        </p:txBody>
      </p:sp>
      <p:sp>
        <p:nvSpPr>
          <p:cNvPr id="7" name="Content Placeholder 6">
            <a:extLst>
              <a:ext uri="{FF2B5EF4-FFF2-40B4-BE49-F238E27FC236}">
                <a16:creationId xmlns:a16="http://schemas.microsoft.com/office/drawing/2014/main" id="{DDBC3C72-02F4-0EC2-640C-2C3E51DE550A}"/>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875B75AE-A259-9ADC-CE05-D4600B763DA1}"/>
              </a:ext>
            </a:extLst>
          </p:cNvPr>
          <p:cNvPicPr>
            <a:picLocks noChangeAspect="1"/>
          </p:cNvPicPr>
          <p:nvPr/>
        </p:nvPicPr>
        <p:blipFill>
          <a:blip r:embed="rId2"/>
          <a:stretch>
            <a:fillRect/>
          </a:stretch>
        </p:blipFill>
        <p:spPr>
          <a:xfrm>
            <a:off x="1018466" y="3100341"/>
            <a:ext cx="10155067" cy="657317"/>
          </a:xfrm>
          <a:prstGeom prst="rect">
            <a:avLst/>
          </a:prstGeom>
        </p:spPr>
      </p:pic>
    </p:spTree>
    <p:extLst>
      <p:ext uri="{BB962C8B-B14F-4D97-AF65-F5344CB8AC3E}">
        <p14:creationId xmlns:p14="http://schemas.microsoft.com/office/powerpoint/2010/main" val="39083438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D107D-307A-BC46-4AD4-98BBDA9FAF47}"/>
              </a:ext>
            </a:extLst>
          </p:cNvPr>
          <p:cNvSpPr>
            <a:spLocks noGrp="1"/>
          </p:cNvSpPr>
          <p:nvPr>
            <p:ph type="title"/>
          </p:nvPr>
        </p:nvSpPr>
        <p:spPr/>
        <p:txBody>
          <a:bodyPr>
            <a:noAutofit/>
          </a:bodyPr>
          <a:lstStyle/>
          <a:p>
            <a:r>
              <a:rPr lang="en-US" sz="1600" dirty="0"/>
              <a:t>In </a:t>
            </a:r>
            <a:r>
              <a:rPr lang="en-US" sz="1600" i="1" dirty="0"/>
              <a:t>Dashboard 2</a:t>
            </a:r>
            <a:r>
              <a:rPr lang="en-US" sz="1600" dirty="0"/>
              <a:t>, I implemented dynamic cards that update automatically based on the user’s selections. When the user selects Tournament, Team, Year, City, Continent, Region, or Ethnic Group, the selected value is displayed immediately inside the card.</a:t>
            </a:r>
            <a:br>
              <a:rPr lang="en-US" sz="1600" dirty="0"/>
            </a:br>
            <a:r>
              <a:rPr lang="en-US" sz="1600" dirty="0"/>
              <a:t>If no selection is made, the card displays a clear message indicating that “No value is selected”, ensuring transparency and preventing confusion or misinterpretation of the data.</a:t>
            </a:r>
            <a:br>
              <a:rPr lang="en-US" sz="1600" dirty="0"/>
            </a:br>
            <a:r>
              <a:rPr lang="en-US" sz="1600" dirty="0"/>
              <a:t>All cards are fully dynamic and always reflect the current filter context in real time.</a:t>
            </a:r>
            <a:br>
              <a:rPr lang="en-US" sz="1600" dirty="0"/>
            </a:br>
            <a:endParaRPr lang="en-US" sz="1600" dirty="0"/>
          </a:p>
        </p:txBody>
      </p:sp>
      <p:pic>
        <p:nvPicPr>
          <p:cNvPr id="5" name="Content Placeholder 4">
            <a:extLst>
              <a:ext uri="{FF2B5EF4-FFF2-40B4-BE49-F238E27FC236}">
                <a16:creationId xmlns:a16="http://schemas.microsoft.com/office/drawing/2014/main" id="{A61DD433-40B9-E56C-25CE-B5D280C180C2}"/>
              </a:ext>
            </a:extLst>
          </p:cNvPr>
          <p:cNvPicPr>
            <a:picLocks noGrp="1" noChangeAspect="1"/>
          </p:cNvPicPr>
          <p:nvPr>
            <p:ph idx="1"/>
          </p:nvPr>
        </p:nvPicPr>
        <p:blipFill>
          <a:blip r:embed="rId2"/>
          <a:stretch>
            <a:fillRect/>
          </a:stretch>
        </p:blipFill>
        <p:spPr>
          <a:xfrm>
            <a:off x="1066098" y="3496398"/>
            <a:ext cx="10059804" cy="1009791"/>
          </a:xfrm>
          <a:prstGeom prst="rect">
            <a:avLst/>
          </a:prstGeom>
        </p:spPr>
      </p:pic>
    </p:spTree>
    <p:extLst>
      <p:ext uri="{BB962C8B-B14F-4D97-AF65-F5344CB8AC3E}">
        <p14:creationId xmlns:p14="http://schemas.microsoft.com/office/powerpoint/2010/main" val="2891001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22186-57B9-8413-1C87-C0FE26F9B85D}"/>
              </a:ext>
            </a:extLst>
          </p:cNvPr>
          <p:cNvSpPr>
            <a:spLocks noGrp="1"/>
          </p:cNvSpPr>
          <p:nvPr>
            <p:ph type="title"/>
          </p:nvPr>
        </p:nvSpPr>
        <p:spPr/>
        <p:txBody>
          <a:bodyPr>
            <a:normAutofit/>
          </a:bodyPr>
          <a:lstStyle/>
          <a:p>
            <a:r>
              <a:rPr lang="en-US" sz="1800" dirty="0"/>
              <a:t>To simplify the explanation, I will now switch the selection to Africa World Cup qualification as the tournament, and Egypt as the chosen national team.</a:t>
            </a:r>
            <a:br>
              <a:rPr lang="en-US" sz="1800" dirty="0"/>
            </a:br>
            <a:endParaRPr lang="en-US" sz="1800" dirty="0"/>
          </a:p>
        </p:txBody>
      </p:sp>
      <p:pic>
        <p:nvPicPr>
          <p:cNvPr id="5" name="Content Placeholder 4">
            <a:extLst>
              <a:ext uri="{FF2B5EF4-FFF2-40B4-BE49-F238E27FC236}">
                <a16:creationId xmlns:a16="http://schemas.microsoft.com/office/drawing/2014/main" id="{9FEF82D3-F288-8A13-B7C0-A0B4938A71EB}"/>
              </a:ext>
            </a:extLst>
          </p:cNvPr>
          <p:cNvPicPr>
            <a:picLocks noGrp="1" noChangeAspect="1"/>
          </p:cNvPicPr>
          <p:nvPr>
            <p:ph idx="1"/>
          </p:nvPr>
        </p:nvPicPr>
        <p:blipFill>
          <a:blip r:embed="rId2"/>
          <a:stretch>
            <a:fillRect/>
          </a:stretch>
        </p:blipFill>
        <p:spPr>
          <a:xfrm>
            <a:off x="1013703" y="3725030"/>
            <a:ext cx="10164594" cy="552527"/>
          </a:xfrm>
          <a:prstGeom prst="rect">
            <a:avLst/>
          </a:prstGeom>
        </p:spPr>
      </p:pic>
    </p:spTree>
    <p:extLst>
      <p:ext uri="{BB962C8B-B14F-4D97-AF65-F5344CB8AC3E}">
        <p14:creationId xmlns:p14="http://schemas.microsoft.com/office/powerpoint/2010/main" val="30365248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58BC-267C-B7D4-F2F3-CFFD141BE31A}"/>
              </a:ext>
            </a:extLst>
          </p:cNvPr>
          <p:cNvSpPr>
            <a:spLocks noGrp="1"/>
          </p:cNvSpPr>
          <p:nvPr>
            <p:ph type="title"/>
          </p:nvPr>
        </p:nvSpPr>
        <p:spPr>
          <a:xfrm>
            <a:off x="665922" y="365125"/>
            <a:ext cx="10687878" cy="1563066"/>
          </a:xfrm>
        </p:spPr>
        <p:txBody>
          <a:bodyPr>
            <a:noAutofit/>
          </a:bodyPr>
          <a:lstStyle/>
          <a:p>
            <a:r>
              <a:rPr lang="en-US" sz="1200" dirty="0"/>
              <a:t> When a selection is made, a set of KPI cards is displayed showing Egypt’s statistics in the chosen tournament. These include:</a:t>
            </a:r>
            <a:br>
              <a:rPr lang="en-US" sz="1200" dirty="0"/>
            </a:br>
            <a:r>
              <a:rPr lang="en-US" sz="1200" dirty="0"/>
              <a:t>The total number of matches Egypt played</a:t>
            </a:r>
            <a:br>
              <a:rPr lang="en-US" sz="1200" dirty="0"/>
            </a:br>
            <a:r>
              <a:rPr lang="en-US" sz="1200" dirty="0"/>
              <a:t>Goals scored</a:t>
            </a:r>
            <a:br>
              <a:rPr lang="en-US" sz="1200" dirty="0"/>
            </a:br>
            <a:r>
              <a:rPr lang="en-US" sz="1200" dirty="0"/>
              <a:t>Goals conceded</a:t>
            </a:r>
            <a:br>
              <a:rPr lang="en-US" sz="1200" dirty="0"/>
            </a:br>
            <a:r>
              <a:rPr lang="en-US" sz="1200" dirty="0"/>
              <a:t>Number of wins</a:t>
            </a:r>
            <a:br>
              <a:rPr lang="en-US" sz="1200" dirty="0"/>
            </a:br>
            <a:r>
              <a:rPr lang="en-US" sz="1200" dirty="0"/>
              <a:t>Number of losses</a:t>
            </a:r>
            <a:br>
              <a:rPr lang="en-US" sz="1200" dirty="0"/>
            </a:br>
            <a:r>
              <a:rPr lang="en-US" sz="1200" dirty="0"/>
              <a:t>Number of draws</a:t>
            </a:r>
            <a:br>
              <a:rPr lang="en-US" sz="1200" dirty="0"/>
            </a:br>
            <a:r>
              <a:rPr lang="en-US" sz="1200" dirty="0"/>
              <a:t>Number of clean sheets</a:t>
            </a:r>
            <a:br>
              <a:rPr lang="en-US" sz="1200" dirty="0"/>
            </a:br>
            <a:r>
              <a:rPr lang="en-US" sz="1200" dirty="0"/>
              <a:t>And if home/away data exists for the tournament, separate KPIs for home and away matches are also shown with the same metrics.</a:t>
            </a:r>
            <a:br>
              <a:rPr lang="en-US" sz="1200" dirty="0"/>
            </a:br>
            <a:endParaRPr lang="en-US" sz="1200" dirty="0"/>
          </a:p>
        </p:txBody>
      </p:sp>
      <p:pic>
        <p:nvPicPr>
          <p:cNvPr id="5" name="Content Placeholder 4">
            <a:extLst>
              <a:ext uri="{FF2B5EF4-FFF2-40B4-BE49-F238E27FC236}">
                <a16:creationId xmlns:a16="http://schemas.microsoft.com/office/drawing/2014/main" id="{105A10B0-E119-01C0-06BF-07BBAC21F2A4}"/>
              </a:ext>
            </a:extLst>
          </p:cNvPr>
          <p:cNvPicPr>
            <a:picLocks noGrp="1" noChangeAspect="1"/>
          </p:cNvPicPr>
          <p:nvPr>
            <p:ph idx="1"/>
          </p:nvPr>
        </p:nvPicPr>
        <p:blipFill>
          <a:blip r:embed="rId2"/>
          <a:stretch>
            <a:fillRect/>
          </a:stretch>
        </p:blipFill>
        <p:spPr>
          <a:xfrm>
            <a:off x="980361" y="2605686"/>
            <a:ext cx="10231278" cy="2791215"/>
          </a:xfrm>
          <a:prstGeom prst="rect">
            <a:avLst/>
          </a:prstGeom>
        </p:spPr>
      </p:pic>
    </p:spTree>
    <p:extLst>
      <p:ext uri="{BB962C8B-B14F-4D97-AF65-F5344CB8AC3E}">
        <p14:creationId xmlns:p14="http://schemas.microsoft.com/office/powerpoint/2010/main" val="1801215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93CF-6A02-CE3F-AA48-2E0E89E266F2}"/>
              </a:ext>
            </a:extLst>
          </p:cNvPr>
          <p:cNvSpPr>
            <a:spLocks noGrp="1"/>
          </p:cNvSpPr>
          <p:nvPr>
            <p:ph type="title"/>
          </p:nvPr>
        </p:nvSpPr>
        <p:spPr>
          <a:xfrm>
            <a:off x="755374" y="365125"/>
            <a:ext cx="10598426" cy="1533249"/>
          </a:xfrm>
        </p:spPr>
        <p:txBody>
          <a:bodyPr>
            <a:noAutofit/>
          </a:bodyPr>
          <a:lstStyle/>
          <a:p>
            <a:r>
              <a:rPr lang="en-US" sz="1400" dirty="0"/>
              <a:t>I also created four line charts that show, for the selected tournament, the years in which Egypt achieved the following:</a:t>
            </a:r>
            <a:br>
              <a:rPr lang="en-US" sz="1400" dirty="0"/>
            </a:br>
            <a:r>
              <a:rPr lang="en-US" sz="1400" dirty="0"/>
              <a:t>The highest number of wins</a:t>
            </a:r>
            <a:br>
              <a:rPr lang="en-US" sz="1400" dirty="0"/>
            </a:br>
            <a:r>
              <a:rPr lang="en-US" sz="1400" dirty="0"/>
              <a:t>The highest number of losses</a:t>
            </a:r>
            <a:br>
              <a:rPr lang="en-US" sz="1400" dirty="0"/>
            </a:br>
            <a:r>
              <a:rPr lang="en-US" sz="1400" dirty="0"/>
              <a:t>The most goals scored</a:t>
            </a:r>
            <a:br>
              <a:rPr lang="en-US" sz="1400" dirty="0"/>
            </a:br>
            <a:r>
              <a:rPr lang="en-US" sz="1400" dirty="0"/>
              <a:t>The most goals conceded</a:t>
            </a:r>
            <a:br>
              <a:rPr lang="en-US" sz="1400" dirty="0"/>
            </a:br>
            <a:r>
              <a:rPr lang="en-US" sz="1400" dirty="0"/>
              <a:t>The most clean sheets</a:t>
            </a:r>
            <a:br>
              <a:rPr lang="en-US" sz="1400" dirty="0"/>
            </a:br>
            <a:r>
              <a:rPr lang="en-US" sz="1400" dirty="0"/>
              <a:t>These charts provide a year-by-year trend to clearly highlight Egypt’s performance peaks in each metric based on the selected tournament.</a:t>
            </a:r>
            <a:br>
              <a:rPr lang="en-US" sz="1400" dirty="0"/>
            </a:br>
            <a:endParaRPr lang="en-US" sz="1400" dirty="0"/>
          </a:p>
        </p:txBody>
      </p:sp>
      <p:pic>
        <p:nvPicPr>
          <p:cNvPr id="5" name="Content Placeholder 4">
            <a:extLst>
              <a:ext uri="{FF2B5EF4-FFF2-40B4-BE49-F238E27FC236}">
                <a16:creationId xmlns:a16="http://schemas.microsoft.com/office/drawing/2014/main" id="{C5F3328B-1AB0-04DC-3A23-803BE4F2B210}"/>
              </a:ext>
            </a:extLst>
          </p:cNvPr>
          <p:cNvPicPr>
            <a:picLocks noGrp="1" noChangeAspect="1"/>
          </p:cNvPicPr>
          <p:nvPr>
            <p:ph idx="1"/>
          </p:nvPr>
        </p:nvPicPr>
        <p:blipFill>
          <a:blip r:embed="rId2"/>
          <a:stretch>
            <a:fillRect/>
          </a:stretch>
        </p:blipFill>
        <p:spPr>
          <a:xfrm>
            <a:off x="3066627" y="1838817"/>
            <a:ext cx="6058746" cy="4324954"/>
          </a:xfrm>
          <a:prstGeom prst="rect">
            <a:avLst/>
          </a:prstGeom>
        </p:spPr>
      </p:pic>
    </p:spTree>
    <p:extLst>
      <p:ext uri="{BB962C8B-B14F-4D97-AF65-F5344CB8AC3E}">
        <p14:creationId xmlns:p14="http://schemas.microsoft.com/office/powerpoint/2010/main" val="2341690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D2D6-0A4E-67A4-3266-7A98215A95B8}"/>
              </a:ext>
            </a:extLst>
          </p:cNvPr>
          <p:cNvSpPr>
            <a:spLocks noGrp="1"/>
          </p:cNvSpPr>
          <p:nvPr>
            <p:ph type="title"/>
          </p:nvPr>
        </p:nvSpPr>
        <p:spPr/>
        <p:txBody>
          <a:bodyPr>
            <a:normAutofit fontScale="90000"/>
          </a:bodyPr>
          <a:lstStyle/>
          <a:p>
            <a:r>
              <a:rPr lang="en-US" dirty="0"/>
              <a:t>And I make pie chart to display win rate and lose rate for the selected team in selected </a:t>
            </a:r>
            <a:r>
              <a:rPr lang="en-US" dirty="0" err="1"/>
              <a:t>tournamanet</a:t>
            </a:r>
            <a:endParaRPr lang="en-US" dirty="0"/>
          </a:p>
        </p:txBody>
      </p:sp>
      <p:pic>
        <p:nvPicPr>
          <p:cNvPr id="5" name="Content Placeholder 4">
            <a:extLst>
              <a:ext uri="{FF2B5EF4-FFF2-40B4-BE49-F238E27FC236}">
                <a16:creationId xmlns:a16="http://schemas.microsoft.com/office/drawing/2014/main" id="{9CC0CF34-66A7-CF7C-CC81-344D49054E71}"/>
              </a:ext>
            </a:extLst>
          </p:cNvPr>
          <p:cNvPicPr>
            <a:picLocks noGrp="1" noChangeAspect="1"/>
          </p:cNvPicPr>
          <p:nvPr>
            <p:ph idx="1"/>
          </p:nvPr>
        </p:nvPicPr>
        <p:blipFill>
          <a:blip r:embed="rId2"/>
          <a:stretch>
            <a:fillRect/>
          </a:stretch>
        </p:blipFill>
        <p:spPr>
          <a:xfrm>
            <a:off x="5000472" y="2958161"/>
            <a:ext cx="2191056" cy="2086266"/>
          </a:xfrm>
          <a:prstGeom prst="rect">
            <a:avLst/>
          </a:prstGeom>
        </p:spPr>
      </p:pic>
    </p:spTree>
    <p:extLst>
      <p:ext uri="{BB962C8B-B14F-4D97-AF65-F5344CB8AC3E}">
        <p14:creationId xmlns:p14="http://schemas.microsoft.com/office/powerpoint/2010/main" val="201980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26D39-3024-A15F-7764-9D381C18FA63}"/>
              </a:ext>
            </a:extLst>
          </p:cNvPr>
          <p:cNvSpPr>
            <a:spLocks noGrp="1"/>
          </p:cNvSpPr>
          <p:nvPr>
            <p:ph type="title"/>
          </p:nvPr>
        </p:nvSpPr>
        <p:spPr/>
        <p:txBody>
          <a:bodyPr/>
          <a:lstStyle/>
          <a:p>
            <a:r>
              <a:rPr lang="en-US" dirty="0"/>
              <a:t>And then I make chart display teams that faces selected team in the tournament </a:t>
            </a:r>
          </a:p>
        </p:txBody>
      </p:sp>
      <p:pic>
        <p:nvPicPr>
          <p:cNvPr id="5" name="Content Placeholder 4">
            <a:extLst>
              <a:ext uri="{FF2B5EF4-FFF2-40B4-BE49-F238E27FC236}">
                <a16:creationId xmlns:a16="http://schemas.microsoft.com/office/drawing/2014/main" id="{D5B9C923-9513-ABF3-EC87-6AD4CA40A4B1}"/>
              </a:ext>
            </a:extLst>
          </p:cNvPr>
          <p:cNvPicPr>
            <a:picLocks noGrp="1" noChangeAspect="1"/>
          </p:cNvPicPr>
          <p:nvPr>
            <p:ph idx="1"/>
          </p:nvPr>
        </p:nvPicPr>
        <p:blipFill>
          <a:blip r:embed="rId2"/>
          <a:stretch>
            <a:fillRect/>
          </a:stretch>
        </p:blipFill>
        <p:spPr>
          <a:xfrm>
            <a:off x="5114905" y="1825625"/>
            <a:ext cx="1962189" cy="4351338"/>
          </a:xfrm>
          <a:prstGeom prst="rect">
            <a:avLst/>
          </a:prstGeom>
        </p:spPr>
      </p:pic>
    </p:spTree>
    <p:extLst>
      <p:ext uri="{BB962C8B-B14F-4D97-AF65-F5344CB8AC3E}">
        <p14:creationId xmlns:p14="http://schemas.microsoft.com/office/powerpoint/2010/main" val="3052419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1743D-57C6-68E8-3799-8F11EBC92A92}"/>
              </a:ext>
            </a:extLst>
          </p:cNvPr>
          <p:cNvSpPr>
            <a:spLocks noGrp="1"/>
          </p:cNvSpPr>
          <p:nvPr>
            <p:ph type="title"/>
          </p:nvPr>
        </p:nvSpPr>
        <p:spPr>
          <a:xfrm>
            <a:off x="646042" y="-238539"/>
            <a:ext cx="10707757" cy="3667539"/>
          </a:xfrm>
        </p:spPr>
        <p:txBody>
          <a:bodyPr>
            <a:noAutofit/>
          </a:bodyPr>
          <a:lstStyle/>
          <a:p>
            <a:r>
              <a:rPr lang="en-US" sz="1050" dirty="0"/>
              <a:t>After that, I built a full set of charts that analyze the selected team’s performance against all opponents. These charts include:</a:t>
            </a:r>
            <a:br>
              <a:rPr lang="en-US" sz="1050" dirty="0"/>
            </a:br>
            <a:r>
              <a:rPr lang="en-US" sz="1050" dirty="0"/>
              <a:t>The teams the selected team has defeated the most</a:t>
            </a:r>
            <a:br>
              <a:rPr lang="en-US" sz="1050" dirty="0"/>
            </a:br>
            <a:r>
              <a:rPr lang="en-US" sz="1050" dirty="0"/>
              <a:t>The teams the selected team has lost to the most</a:t>
            </a:r>
            <a:br>
              <a:rPr lang="en-US" sz="1050" dirty="0"/>
            </a:br>
            <a:r>
              <a:rPr lang="en-US" sz="1050" dirty="0"/>
              <a:t>The teams the selected team has drawn with the most</a:t>
            </a:r>
            <a:br>
              <a:rPr lang="en-US" sz="1050" dirty="0"/>
            </a:br>
            <a:r>
              <a:rPr lang="en-US" sz="1050" dirty="0"/>
              <a:t>The teams the selected team has scored the most goals against</a:t>
            </a:r>
            <a:br>
              <a:rPr lang="en-US" sz="1050" dirty="0"/>
            </a:br>
            <a:r>
              <a:rPr lang="en-US" sz="1050" dirty="0"/>
              <a:t>The teams that scored the most goals against the selected team</a:t>
            </a:r>
            <a:br>
              <a:rPr lang="en-US" sz="1050" dirty="0"/>
            </a:br>
            <a:r>
              <a:rPr lang="en-US" sz="1050" dirty="0"/>
              <a:t>The teams the selected team scored the highest number of goals against in a single match</a:t>
            </a:r>
            <a:br>
              <a:rPr lang="en-US" sz="1050" dirty="0"/>
            </a:br>
            <a:r>
              <a:rPr lang="en-US" sz="1050" dirty="0"/>
              <a:t>The teams that scored the highest number of goals against the selected team in a single match</a:t>
            </a:r>
            <a:br>
              <a:rPr lang="en-US" sz="1050" dirty="0"/>
            </a:br>
            <a:r>
              <a:rPr lang="en-US" sz="1050" dirty="0"/>
              <a:t>The teams that failed to score against the selected team in a single match</a:t>
            </a:r>
            <a:br>
              <a:rPr lang="en-US" sz="1050" dirty="0"/>
            </a:br>
            <a:r>
              <a:rPr lang="en-US" sz="1050" dirty="0"/>
              <a:t>The teams the selected team failed to score against in a single match</a:t>
            </a:r>
            <a:br>
              <a:rPr lang="en-US" sz="1050" dirty="0"/>
            </a:br>
            <a:r>
              <a:rPr lang="en-US" sz="1050" dirty="0"/>
              <a:t>The opponents with the highest number of 0–0 matches with the selected team</a:t>
            </a:r>
            <a:br>
              <a:rPr lang="en-US" sz="1050" dirty="0"/>
            </a:br>
            <a:r>
              <a:rPr lang="en-US" sz="1050" dirty="0"/>
              <a:t>The teams whose matches with the selected team most frequently included goals (for either side)</a:t>
            </a:r>
            <a:br>
              <a:rPr lang="en-US" sz="1050" dirty="0"/>
            </a:br>
            <a:r>
              <a:rPr lang="en-US" sz="1050" dirty="0"/>
              <a:t>The minutes in which the selected team most frequently scores</a:t>
            </a:r>
            <a:br>
              <a:rPr lang="en-US" sz="1050" dirty="0"/>
            </a:br>
            <a:r>
              <a:rPr lang="en-US" sz="1050" dirty="0"/>
              <a:t>The minutes in which the selected team most frequently concedes</a:t>
            </a:r>
            <a:br>
              <a:rPr lang="en-US" sz="1050" dirty="0"/>
            </a:br>
            <a:r>
              <a:rPr lang="en-US" sz="1050" dirty="0"/>
              <a:t>The selected team’s top scorers</a:t>
            </a:r>
            <a:br>
              <a:rPr lang="en-US" sz="1050" dirty="0"/>
            </a:br>
            <a:r>
              <a:rPr lang="en-US" sz="1050" dirty="0"/>
              <a:t>The top penalty scorers for the selected team</a:t>
            </a:r>
            <a:br>
              <a:rPr lang="en-US" sz="1050" dirty="0"/>
            </a:br>
            <a:r>
              <a:rPr lang="en-US" sz="1050" dirty="0"/>
              <a:t>The top scorers against the selected team</a:t>
            </a:r>
            <a:br>
              <a:rPr lang="en-US" sz="1050" dirty="0"/>
            </a:br>
            <a:r>
              <a:rPr lang="en-US" sz="1050" dirty="0"/>
              <a:t>A drill-down chart showing teams and players who scored penalty goals against the selected team</a:t>
            </a:r>
            <a:br>
              <a:rPr lang="en-US" sz="1050" dirty="0"/>
            </a:br>
            <a:r>
              <a:rPr lang="en-US" sz="1050" dirty="0"/>
              <a:t>The players who scored the most own goals for the selected team</a:t>
            </a:r>
            <a:br>
              <a:rPr lang="en-US" sz="1050" dirty="0"/>
            </a:br>
            <a:r>
              <a:rPr lang="en-US" sz="1050" dirty="0"/>
              <a:t>The players who scored the most own goals against the selected team</a:t>
            </a:r>
            <a:br>
              <a:rPr lang="en-US" sz="1050" dirty="0"/>
            </a:br>
            <a:endParaRPr lang="en-US" sz="1050" dirty="0"/>
          </a:p>
        </p:txBody>
      </p:sp>
      <p:pic>
        <p:nvPicPr>
          <p:cNvPr id="5" name="Content Placeholder 4">
            <a:extLst>
              <a:ext uri="{FF2B5EF4-FFF2-40B4-BE49-F238E27FC236}">
                <a16:creationId xmlns:a16="http://schemas.microsoft.com/office/drawing/2014/main" id="{6B2A51EE-61F4-67D2-972B-C6B8F79B6FBF}"/>
              </a:ext>
            </a:extLst>
          </p:cNvPr>
          <p:cNvPicPr>
            <a:picLocks noGrp="1" noChangeAspect="1"/>
          </p:cNvPicPr>
          <p:nvPr>
            <p:ph idx="1"/>
          </p:nvPr>
        </p:nvPicPr>
        <p:blipFill>
          <a:blip r:embed="rId2"/>
          <a:stretch>
            <a:fillRect/>
          </a:stretch>
        </p:blipFill>
        <p:spPr>
          <a:xfrm>
            <a:off x="6096000" y="1595230"/>
            <a:ext cx="6096000" cy="4204337"/>
          </a:xfrm>
          <a:prstGeom prst="rect">
            <a:avLst/>
          </a:prstGeom>
        </p:spPr>
      </p:pic>
    </p:spTree>
    <p:extLst>
      <p:ext uri="{BB962C8B-B14F-4D97-AF65-F5344CB8AC3E}">
        <p14:creationId xmlns:p14="http://schemas.microsoft.com/office/powerpoint/2010/main" val="3885984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658B4-3C6A-22CE-AF10-0334DCFA1D8C}"/>
              </a:ext>
            </a:extLst>
          </p:cNvPr>
          <p:cNvSpPr>
            <a:spLocks noGrp="1"/>
          </p:cNvSpPr>
          <p:nvPr>
            <p:ph type="title"/>
          </p:nvPr>
        </p:nvSpPr>
        <p:spPr/>
        <p:txBody>
          <a:bodyPr>
            <a:normAutofit/>
          </a:bodyPr>
          <a:lstStyle/>
          <a:p>
            <a:r>
              <a:rPr lang="en-US" sz="1400" dirty="0"/>
              <a:t>All these charts fully support drill-down functionality across Continent, Region, and Ethnic Group levels.</a:t>
            </a:r>
            <a:br>
              <a:rPr lang="en-US" sz="1400" dirty="0"/>
            </a:br>
            <a:r>
              <a:rPr lang="en-US" sz="1400" dirty="0"/>
              <a:t>For example, if the chart shows the teams that Egypt has defeated the most in the AFCON Qualifiers, then:</a:t>
            </a:r>
            <a:br>
              <a:rPr lang="en-US" sz="1400" dirty="0"/>
            </a:br>
            <a:r>
              <a:rPr lang="en-US" sz="1400" dirty="0"/>
              <a:t>Drilling down will show the continents where Egypt achieved the most wins.</a:t>
            </a:r>
            <a:br>
              <a:rPr lang="en-US" sz="1400" dirty="0"/>
            </a:br>
            <a:r>
              <a:rPr lang="en-US" sz="1400" dirty="0"/>
              <a:t>Drilling down further will show the regions Egypt has beaten the most.</a:t>
            </a:r>
            <a:br>
              <a:rPr lang="en-US" sz="1400" dirty="0"/>
            </a:br>
            <a:r>
              <a:rPr lang="en-US" sz="1400" dirty="0"/>
              <a:t>Drilling down again will display the ethnic groups Egypt has recorded the most victories against.</a:t>
            </a:r>
            <a:br>
              <a:rPr lang="en-US" sz="1400" dirty="0"/>
            </a:br>
            <a:endParaRPr lang="en-US" sz="1400" dirty="0"/>
          </a:p>
        </p:txBody>
      </p:sp>
      <p:sp>
        <p:nvSpPr>
          <p:cNvPr id="4" name="Text Placeholder 3">
            <a:extLst>
              <a:ext uri="{FF2B5EF4-FFF2-40B4-BE49-F238E27FC236}">
                <a16:creationId xmlns:a16="http://schemas.microsoft.com/office/drawing/2014/main" id="{43BECAC1-EDF3-9476-23CA-7CF7BC569494}"/>
              </a:ext>
            </a:extLst>
          </p:cNvPr>
          <p:cNvSpPr>
            <a:spLocks noGrp="1"/>
          </p:cNvSpPr>
          <p:nvPr>
            <p:ph type="body" idx="1"/>
          </p:nvPr>
        </p:nvSpPr>
        <p:spPr/>
        <p:txBody>
          <a:bodyPr/>
          <a:lstStyle/>
          <a:p>
            <a:r>
              <a:rPr lang="en-US" dirty="0"/>
              <a:t>Most regions Egypt wins against in </a:t>
            </a:r>
            <a:r>
              <a:rPr lang="en-US" dirty="0" err="1"/>
              <a:t>africa</a:t>
            </a:r>
            <a:r>
              <a:rPr lang="en-US" dirty="0"/>
              <a:t> </a:t>
            </a:r>
            <a:r>
              <a:rPr lang="en-US" dirty="0" err="1"/>
              <a:t>fifa</a:t>
            </a:r>
            <a:r>
              <a:rPr lang="en-US" dirty="0"/>
              <a:t> world cup qualifications</a:t>
            </a:r>
          </a:p>
        </p:txBody>
      </p:sp>
      <p:pic>
        <p:nvPicPr>
          <p:cNvPr id="9" name="Content Placeholder 8">
            <a:extLst>
              <a:ext uri="{FF2B5EF4-FFF2-40B4-BE49-F238E27FC236}">
                <a16:creationId xmlns:a16="http://schemas.microsoft.com/office/drawing/2014/main" id="{D9CE049E-DF9D-350B-7838-B8C9AB55AA4D}"/>
              </a:ext>
            </a:extLst>
          </p:cNvPr>
          <p:cNvPicPr>
            <a:picLocks noGrp="1" noChangeAspect="1"/>
          </p:cNvPicPr>
          <p:nvPr>
            <p:ph sz="half" idx="2"/>
          </p:nvPr>
        </p:nvPicPr>
        <p:blipFill>
          <a:blip r:embed="rId2"/>
          <a:stretch>
            <a:fillRect/>
          </a:stretch>
        </p:blipFill>
        <p:spPr>
          <a:xfrm>
            <a:off x="2469491" y="2505075"/>
            <a:ext cx="1898381" cy="3684588"/>
          </a:xfrm>
          <a:prstGeom prst="rect">
            <a:avLst/>
          </a:prstGeom>
        </p:spPr>
      </p:pic>
      <p:sp>
        <p:nvSpPr>
          <p:cNvPr id="6" name="Text Placeholder 5">
            <a:extLst>
              <a:ext uri="{FF2B5EF4-FFF2-40B4-BE49-F238E27FC236}">
                <a16:creationId xmlns:a16="http://schemas.microsoft.com/office/drawing/2014/main" id="{276C6BAF-EBC5-7947-5B3D-3E58F79CA967}"/>
              </a:ext>
            </a:extLst>
          </p:cNvPr>
          <p:cNvSpPr>
            <a:spLocks noGrp="1"/>
          </p:cNvSpPr>
          <p:nvPr>
            <p:ph type="body" sz="quarter" idx="3"/>
          </p:nvPr>
        </p:nvSpPr>
        <p:spPr/>
        <p:txBody>
          <a:bodyPr/>
          <a:lstStyle/>
          <a:p>
            <a:r>
              <a:rPr lang="en-US" dirty="0"/>
              <a:t>Most ethnic Egypt wins against in </a:t>
            </a:r>
            <a:r>
              <a:rPr lang="en-US" dirty="0" err="1"/>
              <a:t>africa</a:t>
            </a:r>
            <a:r>
              <a:rPr lang="en-US" dirty="0"/>
              <a:t> </a:t>
            </a:r>
            <a:r>
              <a:rPr lang="en-US" dirty="0" err="1"/>
              <a:t>fifa</a:t>
            </a:r>
            <a:r>
              <a:rPr lang="en-US" dirty="0"/>
              <a:t> world cup qualifications</a:t>
            </a:r>
          </a:p>
        </p:txBody>
      </p:sp>
      <p:pic>
        <p:nvPicPr>
          <p:cNvPr id="11" name="Content Placeholder 10">
            <a:extLst>
              <a:ext uri="{FF2B5EF4-FFF2-40B4-BE49-F238E27FC236}">
                <a16:creationId xmlns:a16="http://schemas.microsoft.com/office/drawing/2014/main" id="{BDFA184B-B3BF-03A3-91FA-8682F6395E0C}"/>
              </a:ext>
            </a:extLst>
          </p:cNvPr>
          <p:cNvPicPr>
            <a:picLocks noGrp="1" noChangeAspect="1"/>
          </p:cNvPicPr>
          <p:nvPr>
            <p:ph sz="quarter" idx="4"/>
          </p:nvPr>
        </p:nvPicPr>
        <p:blipFill>
          <a:blip r:embed="rId3"/>
          <a:stretch>
            <a:fillRect/>
          </a:stretch>
        </p:blipFill>
        <p:spPr>
          <a:xfrm>
            <a:off x="7869199" y="2505075"/>
            <a:ext cx="1789189" cy="3684588"/>
          </a:xfrm>
          <a:prstGeom prst="rect">
            <a:avLst/>
          </a:prstGeom>
        </p:spPr>
      </p:pic>
    </p:spTree>
    <p:extLst>
      <p:ext uri="{BB962C8B-B14F-4D97-AF65-F5344CB8AC3E}">
        <p14:creationId xmlns:p14="http://schemas.microsoft.com/office/powerpoint/2010/main" val="39687392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D2BDE-2562-77DA-8466-1A3D433197A3}"/>
              </a:ext>
            </a:extLst>
          </p:cNvPr>
          <p:cNvSpPr>
            <a:spLocks noGrp="1"/>
          </p:cNvSpPr>
          <p:nvPr>
            <p:ph type="title"/>
          </p:nvPr>
        </p:nvSpPr>
        <p:spPr/>
        <p:txBody>
          <a:bodyPr>
            <a:noAutofit/>
          </a:bodyPr>
          <a:lstStyle/>
          <a:p>
            <a:r>
              <a:rPr lang="en-US" sz="1400" dirty="0"/>
              <a:t>You can filter not only by a specific national team, but also by continent, region, or ethnic group.</a:t>
            </a:r>
            <a:br>
              <a:rPr lang="en-US" sz="1400" dirty="0"/>
            </a:br>
            <a:r>
              <a:rPr lang="en-US" sz="1400" dirty="0"/>
              <a:t>For example, in the World Cup dashboard, if you select a continent such as Africa, all the charts will update based on that selection.</a:t>
            </a:r>
            <a:br>
              <a:rPr lang="en-US" sz="1400" dirty="0"/>
            </a:br>
            <a:r>
              <a:rPr lang="en-US" sz="1400" dirty="0"/>
              <a:t>They will show:</a:t>
            </a:r>
            <a:br>
              <a:rPr lang="en-US" sz="1400" dirty="0"/>
            </a:br>
            <a:r>
              <a:rPr lang="en-US" sz="1400" dirty="0"/>
              <a:t>The teams that African nations have defeated the most</a:t>
            </a:r>
            <a:br>
              <a:rPr lang="en-US" sz="1400" dirty="0"/>
            </a:br>
            <a:r>
              <a:rPr lang="en-US" sz="1400" dirty="0"/>
              <a:t>The continents they performed best against</a:t>
            </a:r>
            <a:br>
              <a:rPr lang="en-US" sz="1400" dirty="0"/>
            </a:br>
            <a:r>
              <a:rPr lang="en-US" sz="1400" dirty="0"/>
              <a:t>The regions they performed best against</a:t>
            </a:r>
            <a:br>
              <a:rPr lang="en-US" sz="1400" dirty="0"/>
            </a:br>
            <a:r>
              <a:rPr lang="en-US" sz="1400" dirty="0"/>
              <a:t>The ethnic groups they performed best against</a:t>
            </a:r>
            <a:br>
              <a:rPr lang="en-US" sz="1400" dirty="0"/>
            </a:br>
            <a:r>
              <a:rPr lang="en-US" sz="1400" dirty="0"/>
              <a:t>In other words, all these charts respond dynamically to the Continent, Region, and Ethnic filters, not just the Team filter.</a:t>
            </a:r>
            <a:br>
              <a:rPr lang="en-US" sz="1400" dirty="0"/>
            </a:br>
            <a:endParaRPr lang="en-US" sz="1400" dirty="0"/>
          </a:p>
        </p:txBody>
      </p:sp>
      <p:sp>
        <p:nvSpPr>
          <p:cNvPr id="3" name="Text Placeholder 2">
            <a:extLst>
              <a:ext uri="{FF2B5EF4-FFF2-40B4-BE49-F238E27FC236}">
                <a16:creationId xmlns:a16="http://schemas.microsoft.com/office/drawing/2014/main" id="{51C5A209-4FAB-6444-E345-8F5F0359A32E}"/>
              </a:ext>
            </a:extLst>
          </p:cNvPr>
          <p:cNvSpPr>
            <a:spLocks noGrp="1"/>
          </p:cNvSpPr>
          <p:nvPr>
            <p:ph type="body" idx="1"/>
          </p:nvPr>
        </p:nvSpPr>
        <p:spPr/>
        <p:txBody>
          <a:bodyPr>
            <a:normAutofit fontScale="85000" lnSpcReduction="20000"/>
          </a:bodyPr>
          <a:lstStyle/>
          <a:p>
            <a:r>
              <a:rPr lang="en-US" dirty="0"/>
              <a:t>Here I make </a:t>
            </a:r>
            <a:r>
              <a:rPr lang="en-US" dirty="0" err="1"/>
              <a:t>fifa</a:t>
            </a:r>
            <a:r>
              <a:rPr lang="en-US" dirty="0"/>
              <a:t> world cup and only select Africa </a:t>
            </a:r>
          </a:p>
        </p:txBody>
      </p:sp>
      <p:pic>
        <p:nvPicPr>
          <p:cNvPr id="8" name="Content Placeholder 7">
            <a:extLst>
              <a:ext uri="{FF2B5EF4-FFF2-40B4-BE49-F238E27FC236}">
                <a16:creationId xmlns:a16="http://schemas.microsoft.com/office/drawing/2014/main" id="{66BB69F0-9C51-A5E5-1E8F-A3965D409F53}"/>
              </a:ext>
            </a:extLst>
          </p:cNvPr>
          <p:cNvPicPr>
            <a:picLocks noGrp="1" noChangeAspect="1"/>
          </p:cNvPicPr>
          <p:nvPr>
            <p:ph sz="half" idx="2"/>
          </p:nvPr>
        </p:nvPicPr>
        <p:blipFill>
          <a:blip r:embed="rId2"/>
          <a:stretch>
            <a:fillRect/>
          </a:stretch>
        </p:blipFill>
        <p:spPr>
          <a:xfrm>
            <a:off x="839788" y="4142987"/>
            <a:ext cx="5157787" cy="408764"/>
          </a:xfrm>
          <a:prstGeom prst="rect">
            <a:avLst/>
          </a:prstGeom>
        </p:spPr>
      </p:pic>
      <p:sp>
        <p:nvSpPr>
          <p:cNvPr id="5" name="Text Placeholder 4">
            <a:extLst>
              <a:ext uri="{FF2B5EF4-FFF2-40B4-BE49-F238E27FC236}">
                <a16:creationId xmlns:a16="http://schemas.microsoft.com/office/drawing/2014/main" id="{34CD6C73-7AF9-A17D-4321-19F685E558AE}"/>
              </a:ext>
            </a:extLst>
          </p:cNvPr>
          <p:cNvSpPr>
            <a:spLocks noGrp="1"/>
          </p:cNvSpPr>
          <p:nvPr>
            <p:ph type="body" sz="quarter" idx="3"/>
          </p:nvPr>
        </p:nvSpPr>
        <p:spPr/>
        <p:txBody>
          <a:bodyPr>
            <a:normAutofit fontScale="85000" lnSpcReduction="20000"/>
          </a:bodyPr>
          <a:lstStyle/>
          <a:p>
            <a:r>
              <a:rPr lang="en-US" dirty="0"/>
              <a:t>Here is the most continent Africa won against in world cup and it work with drill down I can know also regions , ethnic , teams </a:t>
            </a:r>
          </a:p>
        </p:txBody>
      </p:sp>
      <p:pic>
        <p:nvPicPr>
          <p:cNvPr id="10" name="Content Placeholder 9">
            <a:extLst>
              <a:ext uri="{FF2B5EF4-FFF2-40B4-BE49-F238E27FC236}">
                <a16:creationId xmlns:a16="http://schemas.microsoft.com/office/drawing/2014/main" id="{11A5F5AA-F057-7B9B-07CC-7E18F1216ABE}"/>
              </a:ext>
            </a:extLst>
          </p:cNvPr>
          <p:cNvPicPr>
            <a:picLocks noGrp="1" noChangeAspect="1"/>
          </p:cNvPicPr>
          <p:nvPr>
            <p:ph sz="quarter" idx="4"/>
          </p:nvPr>
        </p:nvPicPr>
        <p:blipFill>
          <a:blip r:embed="rId3"/>
          <a:stretch>
            <a:fillRect/>
          </a:stretch>
        </p:blipFill>
        <p:spPr>
          <a:xfrm>
            <a:off x="6347739" y="2574649"/>
            <a:ext cx="1494236" cy="3772352"/>
          </a:xfrm>
          <a:prstGeom prst="rect">
            <a:avLst/>
          </a:prstGeom>
        </p:spPr>
      </p:pic>
      <p:pic>
        <p:nvPicPr>
          <p:cNvPr id="12" name="Picture 11">
            <a:extLst>
              <a:ext uri="{FF2B5EF4-FFF2-40B4-BE49-F238E27FC236}">
                <a16:creationId xmlns:a16="http://schemas.microsoft.com/office/drawing/2014/main" id="{2AC6839A-12D5-EDF5-0BDA-74609CC571FE}"/>
              </a:ext>
            </a:extLst>
          </p:cNvPr>
          <p:cNvPicPr>
            <a:picLocks noChangeAspect="1"/>
          </p:cNvPicPr>
          <p:nvPr/>
        </p:nvPicPr>
        <p:blipFill>
          <a:blip r:embed="rId4"/>
          <a:stretch>
            <a:fillRect/>
          </a:stretch>
        </p:blipFill>
        <p:spPr>
          <a:xfrm>
            <a:off x="7841975" y="2574649"/>
            <a:ext cx="1408749" cy="3772352"/>
          </a:xfrm>
          <a:prstGeom prst="rect">
            <a:avLst/>
          </a:prstGeom>
        </p:spPr>
      </p:pic>
      <p:pic>
        <p:nvPicPr>
          <p:cNvPr id="14" name="Picture 13">
            <a:extLst>
              <a:ext uri="{FF2B5EF4-FFF2-40B4-BE49-F238E27FC236}">
                <a16:creationId xmlns:a16="http://schemas.microsoft.com/office/drawing/2014/main" id="{F4EFE4B0-57BE-70E3-1D82-6F097CD07295}"/>
              </a:ext>
            </a:extLst>
          </p:cNvPr>
          <p:cNvPicPr>
            <a:picLocks noChangeAspect="1"/>
          </p:cNvPicPr>
          <p:nvPr/>
        </p:nvPicPr>
        <p:blipFill>
          <a:blip r:embed="rId5"/>
          <a:stretch>
            <a:fillRect/>
          </a:stretch>
        </p:blipFill>
        <p:spPr>
          <a:xfrm>
            <a:off x="9250724" y="2505075"/>
            <a:ext cx="1275829" cy="3841926"/>
          </a:xfrm>
          <a:prstGeom prst="rect">
            <a:avLst/>
          </a:prstGeom>
        </p:spPr>
      </p:pic>
      <p:pic>
        <p:nvPicPr>
          <p:cNvPr id="16" name="Picture 15">
            <a:extLst>
              <a:ext uri="{FF2B5EF4-FFF2-40B4-BE49-F238E27FC236}">
                <a16:creationId xmlns:a16="http://schemas.microsoft.com/office/drawing/2014/main" id="{4FF9B3E0-EDCD-1034-0E28-55CEDE12EADD}"/>
              </a:ext>
            </a:extLst>
          </p:cNvPr>
          <p:cNvPicPr>
            <a:picLocks noChangeAspect="1"/>
          </p:cNvPicPr>
          <p:nvPr/>
        </p:nvPicPr>
        <p:blipFill>
          <a:blip r:embed="rId6"/>
          <a:stretch>
            <a:fillRect/>
          </a:stretch>
        </p:blipFill>
        <p:spPr>
          <a:xfrm>
            <a:off x="10511576" y="2574650"/>
            <a:ext cx="1529612" cy="3772352"/>
          </a:xfrm>
          <a:prstGeom prst="rect">
            <a:avLst/>
          </a:prstGeom>
        </p:spPr>
      </p:pic>
    </p:spTree>
    <p:extLst>
      <p:ext uri="{BB962C8B-B14F-4D97-AF65-F5344CB8AC3E}">
        <p14:creationId xmlns:p14="http://schemas.microsoft.com/office/powerpoint/2010/main" val="3007770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EE0D8-0D08-AF21-3D9F-F920E3B39FFF}"/>
              </a:ext>
            </a:extLst>
          </p:cNvPr>
          <p:cNvSpPr>
            <a:spLocks noGrp="1"/>
          </p:cNvSpPr>
          <p:nvPr>
            <p:ph type="title"/>
          </p:nvPr>
        </p:nvSpPr>
        <p:spPr/>
        <p:txBody>
          <a:bodyPr>
            <a:normAutofit fontScale="90000"/>
          </a:bodyPr>
          <a:lstStyle/>
          <a:p>
            <a:r>
              <a:rPr lang="en-US" sz="2400" dirty="0"/>
              <a:t>The second file is an extension of the first one, containing data about the players who scored the goals. It includes the home and away teams, the minute each goal was scored, the player’s name, the match date, and flags indicating whether the goal was an own goal or a penalty And The Team Which Score The Goal.</a:t>
            </a:r>
            <a:br>
              <a:rPr lang="en-US" sz="2400" dirty="0"/>
            </a:br>
            <a:r>
              <a:rPr lang="en-US" sz="2400" i="1" dirty="0"/>
              <a:t>Note: The second file is not fully reliable, as it doesn’t include all matches from the first file — it contains significantly fewer records.</a:t>
            </a:r>
            <a:endParaRPr lang="en-US" sz="2400" dirty="0"/>
          </a:p>
        </p:txBody>
      </p:sp>
      <p:pic>
        <p:nvPicPr>
          <p:cNvPr id="5" name="Content Placeholder 4">
            <a:extLst>
              <a:ext uri="{FF2B5EF4-FFF2-40B4-BE49-F238E27FC236}">
                <a16:creationId xmlns:a16="http://schemas.microsoft.com/office/drawing/2014/main" id="{09AE10CD-0866-3A2E-CA97-8DCEE1DB4F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1846" y="2141537"/>
            <a:ext cx="5877215" cy="4351338"/>
          </a:xfrm>
        </p:spPr>
      </p:pic>
    </p:spTree>
    <p:extLst>
      <p:ext uri="{BB962C8B-B14F-4D97-AF65-F5344CB8AC3E}">
        <p14:creationId xmlns:p14="http://schemas.microsoft.com/office/powerpoint/2010/main" val="31429474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FEF7-05CE-0FE2-B6EA-1B1C5BF8E5CF}"/>
              </a:ext>
            </a:extLst>
          </p:cNvPr>
          <p:cNvSpPr>
            <a:spLocks noGrp="1"/>
          </p:cNvSpPr>
          <p:nvPr>
            <p:ph type="title"/>
          </p:nvPr>
        </p:nvSpPr>
        <p:spPr/>
        <p:txBody>
          <a:bodyPr>
            <a:normAutofit/>
          </a:bodyPr>
          <a:lstStyle/>
          <a:p>
            <a:r>
              <a:rPr lang="en-US" sz="1200" dirty="0"/>
              <a:t>The drill down not only contain teams , continent , ethnics but also cities so when I select team name or any thing from my dropdowns last drill down in my carts have cities </a:t>
            </a:r>
            <a:br>
              <a:rPr lang="en-US" sz="1200" dirty="0"/>
            </a:br>
            <a:r>
              <a:rPr lang="en-US" sz="1200" dirty="0"/>
              <a:t>example : the chart that represent the most team that selected team wins against at last drill down it will show the most cities that selected team wins in and that work in all charts </a:t>
            </a:r>
          </a:p>
        </p:txBody>
      </p:sp>
      <p:pic>
        <p:nvPicPr>
          <p:cNvPr id="9" name="Content Placeholder 8">
            <a:extLst>
              <a:ext uri="{FF2B5EF4-FFF2-40B4-BE49-F238E27FC236}">
                <a16:creationId xmlns:a16="http://schemas.microsoft.com/office/drawing/2014/main" id="{DC612879-B3D0-33C9-125C-731481A1E28B}"/>
              </a:ext>
            </a:extLst>
          </p:cNvPr>
          <p:cNvPicPr>
            <a:picLocks noGrp="1" noChangeAspect="1"/>
          </p:cNvPicPr>
          <p:nvPr>
            <p:ph idx="1"/>
          </p:nvPr>
        </p:nvPicPr>
        <p:blipFill>
          <a:blip r:embed="rId2"/>
          <a:stretch>
            <a:fillRect/>
          </a:stretch>
        </p:blipFill>
        <p:spPr>
          <a:xfrm>
            <a:off x="5024288" y="1924554"/>
            <a:ext cx="2143424" cy="4153480"/>
          </a:xfrm>
          <a:prstGeom prst="rect">
            <a:avLst/>
          </a:prstGeom>
        </p:spPr>
      </p:pic>
    </p:spTree>
    <p:extLst>
      <p:ext uri="{BB962C8B-B14F-4D97-AF65-F5344CB8AC3E}">
        <p14:creationId xmlns:p14="http://schemas.microsoft.com/office/powerpoint/2010/main" val="38858277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35E80-891A-5AA0-2E69-93FC37E7C9A9}"/>
              </a:ext>
            </a:extLst>
          </p:cNvPr>
          <p:cNvSpPr>
            <a:spLocks noGrp="1"/>
          </p:cNvSpPr>
          <p:nvPr>
            <p:ph type="title"/>
          </p:nvPr>
        </p:nvSpPr>
        <p:spPr/>
        <p:txBody>
          <a:bodyPr>
            <a:normAutofit fontScale="90000"/>
          </a:bodyPr>
          <a:lstStyle/>
          <a:p>
            <a:r>
              <a:rPr lang="en-US" dirty="0"/>
              <a:t>Also I make the same charts in home and away competition and that for home </a:t>
            </a:r>
            <a:r>
              <a:rPr lang="en-US" dirty="0" err="1"/>
              <a:t>competeions</a:t>
            </a:r>
            <a:r>
              <a:rPr lang="en-US" dirty="0"/>
              <a:t> </a:t>
            </a:r>
          </a:p>
        </p:txBody>
      </p:sp>
      <p:pic>
        <p:nvPicPr>
          <p:cNvPr id="5" name="Content Placeholder 4">
            <a:extLst>
              <a:ext uri="{FF2B5EF4-FFF2-40B4-BE49-F238E27FC236}">
                <a16:creationId xmlns:a16="http://schemas.microsoft.com/office/drawing/2014/main" id="{D96CBEB7-F1EB-7867-8AD5-E0B7B5FE2DD3}"/>
              </a:ext>
            </a:extLst>
          </p:cNvPr>
          <p:cNvPicPr>
            <a:picLocks noGrp="1" noChangeAspect="1"/>
          </p:cNvPicPr>
          <p:nvPr>
            <p:ph idx="1"/>
          </p:nvPr>
        </p:nvPicPr>
        <p:blipFill>
          <a:blip r:embed="rId2"/>
          <a:stretch>
            <a:fillRect/>
          </a:stretch>
        </p:blipFill>
        <p:spPr>
          <a:xfrm>
            <a:off x="3475388" y="1825625"/>
            <a:ext cx="5241224" cy="4351338"/>
          </a:xfrm>
          <a:prstGeom prst="rect">
            <a:avLst/>
          </a:prstGeom>
        </p:spPr>
      </p:pic>
    </p:spTree>
    <p:extLst>
      <p:ext uri="{BB962C8B-B14F-4D97-AF65-F5344CB8AC3E}">
        <p14:creationId xmlns:p14="http://schemas.microsoft.com/office/powerpoint/2010/main" val="30739820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24C6D-BAFF-2EF0-220F-3CAF91C489E5}"/>
              </a:ext>
            </a:extLst>
          </p:cNvPr>
          <p:cNvSpPr>
            <a:spLocks noGrp="1"/>
          </p:cNvSpPr>
          <p:nvPr>
            <p:ph type="title"/>
          </p:nvPr>
        </p:nvSpPr>
        <p:spPr/>
        <p:txBody>
          <a:bodyPr/>
          <a:lstStyle/>
          <a:p>
            <a:r>
              <a:rPr lang="en-US" dirty="0"/>
              <a:t>And that for away </a:t>
            </a:r>
          </a:p>
        </p:txBody>
      </p:sp>
      <p:pic>
        <p:nvPicPr>
          <p:cNvPr id="5" name="Content Placeholder 4">
            <a:extLst>
              <a:ext uri="{FF2B5EF4-FFF2-40B4-BE49-F238E27FC236}">
                <a16:creationId xmlns:a16="http://schemas.microsoft.com/office/drawing/2014/main" id="{1BE1C1EC-99D8-3E8B-707B-F6E55B8BD5F7}"/>
              </a:ext>
            </a:extLst>
          </p:cNvPr>
          <p:cNvPicPr>
            <a:picLocks noGrp="1" noChangeAspect="1"/>
          </p:cNvPicPr>
          <p:nvPr>
            <p:ph idx="1"/>
          </p:nvPr>
        </p:nvPicPr>
        <p:blipFill>
          <a:blip r:embed="rId2"/>
          <a:stretch>
            <a:fillRect/>
          </a:stretch>
        </p:blipFill>
        <p:spPr>
          <a:xfrm>
            <a:off x="3429842" y="1825625"/>
            <a:ext cx="5332315" cy="4351338"/>
          </a:xfrm>
          <a:prstGeom prst="rect">
            <a:avLst/>
          </a:prstGeom>
        </p:spPr>
      </p:pic>
    </p:spTree>
    <p:extLst>
      <p:ext uri="{BB962C8B-B14F-4D97-AF65-F5344CB8AC3E}">
        <p14:creationId xmlns:p14="http://schemas.microsoft.com/office/powerpoint/2010/main" val="3859589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17847-16D5-B69D-9479-FB7CF54F169F}"/>
              </a:ext>
            </a:extLst>
          </p:cNvPr>
          <p:cNvSpPr>
            <a:spLocks noGrp="1"/>
          </p:cNvSpPr>
          <p:nvPr>
            <p:ph type="title"/>
          </p:nvPr>
        </p:nvSpPr>
        <p:spPr/>
        <p:txBody>
          <a:bodyPr/>
          <a:lstStyle/>
          <a:p>
            <a:r>
              <a:rPr lang="en-US" dirty="0"/>
              <a:t>Dashboard 3 </a:t>
            </a:r>
          </a:p>
        </p:txBody>
      </p:sp>
      <p:pic>
        <p:nvPicPr>
          <p:cNvPr id="8" name="Content Placeholder 7">
            <a:extLst>
              <a:ext uri="{FF2B5EF4-FFF2-40B4-BE49-F238E27FC236}">
                <a16:creationId xmlns:a16="http://schemas.microsoft.com/office/drawing/2014/main" id="{40A8926B-2570-6B1E-3D49-73677B79E05F}"/>
              </a:ext>
            </a:extLst>
          </p:cNvPr>
          <p:cNvPicPr>
            <a:picLocks noGrp="1" noChangeAspect="1"/>
          </p:cNvPicPr>
          <p:nvPr>
            <p:ph idx="1"/>
          </p:nvPr>
        </p:nvPicPr>
        <p:blipFill>
          <a:blip r:embed="rId2"/>
          <a:stretch>
            <a:fillRect/>
          </a:stretch>
        </p:blipFill>
        <p:spPr>
          <a:xfrm>
            <a:off x="5146467" y="1825625"/>
            <a:ext cx="1899065" cy="4351338"/>
          </a:xfrm>
          <a:prstGeom prst="rect">
            <a:avLst/>
          </a:prstGeom>
        </p:spPr>
      </p:pic>
    </p:spTree>
    <p:extLst>
      <p:ext uri="{BB962C8B-B14F-4D97-AF65-F5344CB8AC3E}">
        <p14:creationId xmlns:p14="http://schemas.microsoft.com/office/powerpoint/2010/main" val="20396187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89D58-E4D8-FBFE-3AFA-37C01664FD39}"/>
              </a:ext>
            </a:extLst>
          </p:cNvPr>
          <p:cNvSpPr>
            <a:spLocks noGrp="1"/>
          </p:cNvSpPr>
          <p:nvPr>
            <p:ph type="title"/>
          </p:nvPr>
        </p:nvSpPr>
        <p:spPr/>
        <p:txBody>
          <a:bodyPr>
            <a:normAutofit fontScale="90000"/>
          </a:bodyPr>
          <a:lstStyle/>
          <a:p>
            <a:r>
              <a:rPr lang="en-US" dirty="0"/>
              <a:t>It is about players I have only three dropdowns one to select tournament and one to select year and one o select player name</a:t>
            </a:r>
          </a:p>
        </p:txBody>
      </p:sp>
      <p:pic>
        <p:nvPicPr>
          <p:cNvPr id="5" name="Content Placeholder 4">
            <a:extLst>
              <a:ext uri="{FF2B5EF4-FFF2-40B4-BE49-F238E27FC236}">
                <a16:creationId xmlns:a16="http://schemas.microsoft.com/office/drawing/2014/main" id="{F42F32CD-715D-7DA1-5160-E59041E7CCBB}"/>
              </a:ext>
            </a:extLst>
          </p:cNvPr>
          <p:cNvPicPr>
            <a:picLocks noGrp="1" noChangeAspect="1"/>
          </p:cNvPicPr>
          <p:nvPr>
            <p:ph idx="1"/>
          </p:nvPr>
        </p:nvPicPr>
        <p:blipFill>
          <a:blip r:embed="rId2"/>
          <a:stretch>
            <a:fillRect/>
          </a:stretch>
        </p:blipFill>
        <p:spPr>
          <a:xfrm>
            <a:off x="2533153" y="3696451"/>
            <a:ext cx="7125694" cy="609685"/>
          </a:xfrm>
          <a:prstGeom prst="rect">
            <a:avLst/>
          </a:prstGeom>
        </p:spPr>
      </p:pic>
    </p:spTree>
    <p:extLst>
      <p:ext uri="{BB962C8B-B14F-4D97-AF65-F5344CB8AC3E}">
        <p14:creationId xmlns:p14="http://schemas.microsoft.com/office/powerpoint/2010/main" val="18010632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BADC-E9C1-7EED-98B5-57A74A8F7AFF}"/>
              </a:ext>
            </a:extLst>
          </p:cNvPr>
          <p:cNvSpPr>
            <a:spLocks noGrp="1"/>
          </p:cNvSpPr>
          <p:nvPr>
            <p:ph type="title"/>
          </p:nvPr>
        </p:nvSpPr>
        <p:spPr/>
        <p:txBody>
          <a:bodyPr>
            <a:normAutofit fontScale="90000"/>
          </a:bodyPr>
          <a:lstStyle/>
          <a:p>
            <a:r>
              <a:rPr lang="en-US" dirty="0"/>
              <a:t>When I select player name and tournament such </a:t>
            </a:r>
            <a:r>
              <a:rPr lang="en-US" dirty="0" err="1"/>
              <a:t>fifa</a:t>
            </a:r>
            <a:r>
              <a:rPr lang="en-US" dirty="0"/>
              <a:t> world cup at all without specific year  it will show the total goals he scored and goals without penalties and penalties goal and own goals </a:t>
            </a:r>
          </a:p>
        </p:txBody>
      </p:sp>
      <p:pic>
        <p:nvPicPr>
          <p:cNvPr id="5" name="Content Placeholder 4">
            <a:extLst>
              <a:ext uri="{FF2B5EF4-FFF2-40B4-BE49-F238E27FC236}">
                <a16:creationId xmlns:a16="http://schemas.microsoft.com/office/drawing/2014/main" id="{E3E1DBD4-D714-D5A0-6C93-49818785DC37}"/>
              </a:ext>
            </a:extLst>
          </p:cNvPr>
          <p:cNvPicPr>
            <a:picLocks noGrp="1" noChangeAspect="1"/>
          </p:cNvPicPr>
          <p:nvPr>
            <p:ph idx="1"/>
          </p:nvPr>
        </p:nvPicPr>
        <p:blipFill>
          <a:blip r:embed="rId2"/>
          <a:stretch>
            <a:fillRect/>
          </a:stretch>
        </p:blipFill>
        <p:spPr>
          <a:xfrm>
            <a:off x="2404547" y="3539267"/>
            <a:ext cx="7382905" cy="924054"/>
          </a:xfrm>
          <a:prstGeom prst="rect">
            <a:avLst/>
          </a:prstGeom>
        </p:spPr>
      </p:pic>
    </p:spTree>
    <p:extLst>
      <p:ext uri="{BB962C8B-B14F-4D97-AF65-F5344CB8AC3E}">
        <p14:creationId xmlns:p14="http://schemas.microsoft.com/office/powerpoint/2010/main" val="2133580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C2818-5342-1FB7-FD1D-BEF80D6DEEBA}"/>
              </a:ext>
            </a:extLst>
          </p:cNvPr>
          <p:cNvSpPr>
            <a:spLocks noGrp="1"/>
          </p:cNvSpPr>
          <p:nvPr>
            <p:ph type="title"/>
          </p:nvPr>
        </p:nvSpPr>
        <p:spPr/>
        <p:txBody>
          <a:bodyPr>
            <a:normAutofit/>
          </a:bodyPr>
          <a:lstStyle/>
          <a:p>
            <a:r>
              <a:rPr lang="en-US" sz="1100" dirty="0"/>
              <a:t>And then I have 7 charts : </a:t>
            </a:r>
            <a:br>
              <a:rPr lang="en-US" sz="1100" dirty="0"/>
            </a:br>
            <a:r>
              <a:rPr lang="en-US" sz="1100" dirty="0"/>
              <a:t>top opponent that selected player has scored against </a:t>
            </a:r>
            <a:br>
              <a:rPr lang="en-US" sz="1100" dirty="0"/>
            </a:br>
            <a:r>
              <a:rPr lang="en-US" sz="1100" dirty="0" err="1"/>
              <a:t>oppponent</a:t>
            </a:r>
            <a:r>
              <a:rPr lang="en-US" sz="1100" dirty="0"/>
              <a:t> that player scored against in penalty </a:t>
            </a:r>
            <a:br>
              <a:rPr lang="en-US" sz="1100" dirty="0"/>
            </a:br>
            <a:r>
              <a:rPr lang="en-US" sz="1100" dirty="0" err="1"/>
              <a:t>opoonent</a:t>
            </a:r>
            <a:r>
              <a:rPr lang="en-US" sz="1100" dirty="0"/>
              <a:t> that player scored against without penalty </a:t>
            </a:r>
            <a:br>
              <a:rPr lang="en-US" sz="1100" dirty="0"/>
            </a:br>
            <a:r>
              <a:rPr lang="en-US" sz="1100" dirty="0"/>
              <a:t>the most tournament that player has scored goals (if I don’t select any tournament )</a:t>
            </a:r>
            <a:br>
              <a:rPr lang="en-US" sz="1100" dirty="0"/>
            </a:br>
            <a:r>
              <a:rPr lang="en-US" sz="1100" dirty="0"/>
              <a:t>top opponent that player scored against at home </a:t>
            </a:r>
            <a:br>
              <a:rPr lang="en-US" sz="1100" dirty="0"/>
            </a:br>
            <a:r>
              <a:rPr lang="en-US" sz="1100" dirty="0"/>
              <a:t>top opponent that player scored against away</a:t>
            </a:r>
            <a:br>
              <a:rPr lang="en-US" sz="1100" dirty="0"/>
            </a:br>
            <a:r>
              <a:rPr lang="en-US" sz="1100" dirty="0"/>
              <a:t>top opponent that player scored own goals in (if found)</a:t>
            </a:r>
          </a:p>
        </p:txBody>
      </p:sp>
      <p:pic>
        <p:nvPicPr>
          <p:cNvPr id="5" name="Content Placeholder 4">
            <a:extLst>
              <a:ext uri="{FF2B5EF4-FFF2-40B4-BE49-F238E27FC236}">
                <a16:creationId xmlns:a16="http://schemas.microsoft.com/office/drawing/2014/main" id="{81E9AF11-AB2C-835B-9EED-684845072BFD}"/>
              </a:ext>
            </a:extLst>
          </p:cNvPr>
          <p:cNvPicPr>
            <a:picLocks noGrp="1" noChangeAspect="1"/>
          </p:cNvPicPr>
          <p:nvPr>
            <p:ph idx="1"/>
          </p:nvPr>
        </p:nvPicPr>
        <p:blipFill>
          <a:blip r:embed="rId2"/>
          <a:stretch>
            <a:fillRect/>
          </a:stretch>
        </p:blipFill>
        <p:spPr>
          <a:xfrm>
            <a:off x="3375500" y="1825625"/>
            <a:ext cx="5441000" cy="4351338"/>
          </a:xfrm>
          <a:prstGeom prst="rect">
            <a:avLst/>
          </a:prstGeom>
        </p:spPr>
      </p:pic>
    </p:spTree>
    <p:extLst>
      <p:ext uri="{BB962C8B-B14F-4D97-AF65-F5344CB8AC3E}">
        <p14:creationId xmlns:p14="http://schemas.microsoft.com/office/powerpoint/2010/main" val="2632567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855AA-FE0A-8ADA-CF8D-75F04D732EF2}"/>
              </a:ext>
            </a:extLst>
          </p:cNvPr>
          <p:cNvSpPr>
            <a:spLocks noGrp="1"/>
          </p:cNvSpPr>
          <p:nvPr>
            <p:ph type="title"/>
          </p:nvPr>
        </p:nvSpPr>
        <p:spPr/>
        <p:txBody>
          <a:bodyPr>
            <a:normAutofit fontScale="90000"/>
          </a:bodyPr>
          <a:lstStyle/>
          <a:p>
            <a:r>
              <a:rPr lang="en-US" dirty="0"/>
              <a:t>Also all these charts work with drill down </a:t>
            </a:r>
            <a:r>
              <a:rPr lang="en-US" dirty="0" err="1"/>
              <a:t>hirachy</a:t>
            </a:r>
            <a:r>
              <a:rPr lang="en-US" dirty="0"/>
              <a:t> </a:t>
            </a:r>
            <a:br>
              <a:rPr lang="en-US" dirty="0"/>
            </a:br>
            <a:r>
              <a:rPr lang="en-US" dirty="0"/>
              <a:t>ex : there is top teams </a:t>
            </a:r>
            <a:r>
              <a:rPr lang="en-US" dirty="0" err="1"/>
              <a:t>messi</a:t>
            </a:r>
            <a:r>
              <a:rPr lang="en-US" dirty="0"/>
              <a:t> scored against and top continent and top region and top ethnic </a:t>
            </a:r>
          </a:p>
        </p:txBody>
      </p:sp>
      <p:pic>
        <p:nvPicPr>
          <p:cNvPr id="5" name="Content Placeholder 4">
            <a:extLst>
              <a:ext uri="{FF2B5EF4-FFF2-40B4-BE49-F238E27FC236}">
                <a16:creationId xmlns:a16="http://schemas.microsoft.com/office/drawing/2014/main" id="{384ECAE3-32E4-5BD8-BE9F-FBFA7EA9C280}"/>
              </a:ext>
            </a:extLst>
          </p:cNvPr>
          <p:cNvPicPr>
            <a:picLocks noGrp="1" noChangeAspect="1"/>
          </p:cNvPicPr>
          <p:nvPr>
            <p:ph idx="1"/>
          </p:nvPr>
        </p:nvPicPr>
        <p:blipFill>
          <a:blip r:embed="rId2"/>
          <a:stretch>
            <a:fillRect/>
          </a:stretch>
        </p:blipFill>
        <p:spPr>
          <a:xfrm>
            <a:off x="684597" y="2141537"/>
            <a:ext cx="1837832" cy="4351338"/>
          </a:xfrm>
          <a:prstGeom prst="rect">
            <a:avLst/>
          </a:prstGeom>
        </p:spPr>
      </p:pic>
      <p:pic>
        <p:nvPicPr>
          <p:cNvPr id="7" name="Picture 6">
            <a:extLst>
              <a:ext uri="{FF2B5EF4-FFF2-40B4-BE49-F238E27FC236}">
                <a16:creationId xmlns:a16="http://schemas.microsoft.com/office/drawing/2014/main" id="{18D2B2FF-F805-32AD-FA55-68AF5FAA8E4B}"/>
              </a:ext>
            </a:extLst>
          </p:cNvPr>
          <p:cNvPicPr>
            <a:picLocks noChangeAspect="1"/>
          </p:cNvPicPr>
          <p:nvPr/>
        </p:nvPicPr>
        <p:blipFill>
          <a:blip r:embed="rId3"/>
          <a:stretch>
            <a:fillRect/>
          </a:stretch>
        </p:blipFill>
        <p:spPr>
          <a:xfrm>
            <a:off x="2714472" y="2141537"/>
            <a:ext cx="2191056" cy="4458322"/>
          </a:xfrm>
          <a:prstGeom prst="rect">
            <a:avLst/>
          </a:prstGeom>
        </p:spPr>
      </p:pic>
      <p:pic>
        <p:nvPicPr>
          <p:cNvPr id="9" name="Picture 8">
            <a:extLst>
              <a:ext uri="{FF2B5EF4-FFF2-40B4-BE49-F238E27FC236}">
                <a16:creationId xmlns:a16="http://schemas.microsoft.com/office/drawing/2014/main" id="{37983BBC-2092-8E79-C651-72C49E34BC22}"/>
              </a:ext>
            </a:extLst>
          </p:cNvPr>
          <p:cNvPicPr>
            <a:picLocks noChangeAspect="1"/>
          </p:cNvPicPr>
          <p:nvPr/>
        </p:nvPicPr>
        <p:blipFill>
          <a:blip r:embed="rId4"/>
          <a:stretch>
            <a:fillRect/>
          </a:stretch>
        </p:blipFill>
        <p:spPr>
          <a:xfrm>
            <a:off x="5005235" y="2047204"/>
            <a:ext cx="2181529" cy="4552655"/>
          </a:xfrm>
          <a:prstGeom prst="rect">
            <a:avLst/>
          </a:prstGeom>
        </p:spPr>
      </p:pic>
      <p:pic>
        <p:nvPicPr>
          <p:cNvPr id="11" name="Picture 10">
            <a:extLst>
              <a:ext uri="{FF2B5EF4-FFF2-40B4-BE49-F238E27FC236}">
                <a16:creationId xmlns:a16="http://schemas.microsoft.com/office/drawing/2014/main" id="{41ADE10B-C83C-AC9D-749E-490A5C628700}"/>
              </a:ext>
            </a:extLst>
          </p:cNvPr>
          <p:cNvPicPr>
            <a:picLocks noChangeAspect="1"/>
          </p:cNvPicPr>
          <p:nvPr/>
        </p:nvPicPr>
        <p:blipFill>
          <a:blip r:embed="rId5"/>
          <a:stretch>
            <a:fillRect/>
          </a:stretch>
        </p:blipFill>
        <p:spPr>
          <a:xfrm>
            <a:off x="7560004" y="2047204"/>
            <a:ext cx="2200582" cy="4610743"/>
          </a:xfrm>
          <a:prstGeom prst="rect">
            <a:avLst/>
          </a:prstGeom>
        </p:spPr>
      </p:pic>
    </p:spTree>
    <p:extLst>
      <p:ext uri="{BB962C8B-B14F-4D97-AF65-F5344CB8AC3E}">
        <p14:creationId xmlns:p14="http://schemas.microsoft.com/office/powerpoint/2010/main" val="16052816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1340C-5D29-5FEA-0226-4035ADB5E4A1}"/>
              </a:ext>
            </a:extLst>
          </p:cNvPr>
          <p:cNvSpPr>
            <a:spLocks noGrp="1"/>
          </p:cNvSpPr>
          <p:nvPr>
            <p:ph type="title"/>
          </p:nvPr>
        </p:nvSpPr>
        <p:spPr/>
        <p:txBody>
          <a:bodyPr/>
          <a:lstStyle/>
          <a:p>
            <a:r>
              <a:rPr lang="en-US" dirty="0"/>
              <a:t>And also I have pie chart present the most minute range that player scored his goals </a:t>
            </a:r>
          </a:p>
        </p:txBody>
      </p:sp>
      <p:pic>
        <p:nvPicPr>
          <p:cNvPr id="5" name="Content Placeholder 4">
            <a:extLst>
              <a:ext uri="{FF2B5EF4-FFF2-40B4-BE49-F238E27FC236}">
                <a16:creationId xmlns:a16="http://schemas.microsoft.com/office/drawing/2014/main" id="{AFF433EC-0C6D-FDF1-DE88-BDE80575BB77}"/>
              </a:ext>
            </a:extLst>
          </p:cNvPr>
          <p:cNvPicPr>
            <a:picLocks noGrp="1" noChangeAspect="1"/>
          </p:cNvPicPr>
          <p:nvPr>
            <p:ph idx="1"/>
          </p:nvPr>
        </p:nvPicPr>
        <p:blipFill>
          <a:blip r:embed="rId2"/>
          <a:stretch>
            <a:fillRect/>
          </a:stretch>
        </p:blipFill>
        <p:spPr>
          <a:xfrm>
            <a:off x="4252655" y="2186528"/>
            <a:ext cx="3686689" cy="3629532"/>
          </a:xfrm>
          <a:prstGeom prst="rect">
            <a:avLst/>
          </a:prstGeom>
        </p:spPr>
      </p:pic>
    </p:spTree>
    <p:extLst>
      <p:ext uri="{BB962C8B-B14F-4D97-AF65-F5344CB8AC3E}">
        <p14:creationId xmlns:p14="http://schemas.microsoft.com/office/powerpoint/2010/main" val="1546461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2E285-6235-F7B2-7C4D-F4708BE0B76B}"/>
              </a:ext>
            </a:extLst>
          </p:cNvPr>
          <p:cNvSpPr>
            <a:spLocks noGrp="1"/>
          </p:cNvSpPr>
          <p:nvPr>
            <p:ph type="title"/>
          </p:nvPr>
        </p:nvSpPr>
        <p:spPr/>
        <p:txBody>
          <a:bodyPr/>
          <a:lstStyle/>
          <a:p>
            <a:r>
              <a:rPr lang="en-US" dirty="0"/>
              <a:t>Dashboard 4 </a:t>
            </a:r>
          </a:p>
        </p:txBody>
      </p:sp>
      <p:pic>
        <p:nvPicPr>
          <p:cNvPr id="7" name="Content Placeholder 6">
            <a:extLst>
              <a:ext uri="{FF2B5EF4-FFF2-40B4-BE49-F238E27FC236}">
                <a16:creationId xmlns:a16="http://schemas.microsoft.com/office/drawing/2014/main" id="{326B21DB-D166-D4E8-AC66-0D65AC4A7556}"/>
              </a:ext>
            </a:extLst>
          </p:cNvPr>
          <p:cNvPicPr>
            <a:picLocks noGrp="1" noChangeAspect="1"/>
          </p:cNvPicPr>
          <p:nvPr>
            <p:ph sz="half" idx="1"/>
          </p:nvPr>
        </p:nvPicPr>
        <p:blipFill>
          <a:blip r:embed="rId2"/>
          <a:stretch>
            <a:fillRect/>
          </a:stretch>
        </p:blipFill>
        <p:spPr>
          <a:xfrm>
            <a:off x="2695764" y="1825625"/>
            <a:ext cx="1466472" cy="4351338"/>
          </a:xfrm>
          <a:prstGeom prst="rect">
            <a:avLst/>
          </a:prstGeom>
        </p:spPr>
      </p:pic>
      <p:pic>
        <p:nvPicPr>
          <p:cNvPr id="9" name="Content Placeholder 8">
            <a:extLst>
              <a:ext uri="{FF2B5EF4-FFF2-40B4-BE49-F238E27FC236}">
                <a16:creationId xmlns:a16="http://schemas.microsoft.com/office/drawing/2014/main" id="{5DBFA93D-09AD-DE99-005C-62FB0EC7622D}"/>
              </a:ext>
            </a:extLst>
          </p:cNvPr>
          <p:cNvPicPr>
            <a:picLocks noGrp="1" noChangeAspect="1"/>
          </p:cNvPicPr>
          <p:nvPr>
            <p:ph sz="half" idx="2"/>
          </p:nvPr>
        </p:nvPicPr>
        <p:blipFill>
          <a:blip r:embed="rId3"/>
          <a:stretch>
            <a:fillRect/>
          </a:stretch>
        </p:blipFill>
        <p:spPr>
          <a:xfrm>
            <a:off x="8030917" y="1825625"/>
            <a:ext cx="1464166" cy="4351338"/>
          </a:xfrm>
          <a:prstGeom prst="rect">
            <a:avLst/>
          </a:prstGeom>
        </p:spPr>
      </p:pic>
    </p:spTree>
    <p:extLst>
      <p:ext uri="{BB962C8B-B14F-4D97-AF65-F5344CB8AC3E}">
        <p14:creationId xmlns:p14="http://schemas.microsoft.com/office/powerpoint/2010/main" val="4294084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93F4-8075-077E-1C43-2DC8C7C83EF4}"/>
              </a:ext>
            </a:extLst>
          </p:cNvPr>
          <p:cNvSpPr>
            <a:spLocks noGrp="1"/>
          </p:cNvSpPr>
          <p:nvPr>
            <p:ph type="title"/>
          </p:nvPr>
        </p:nvSpPr>
        <p:spPr/>
        <p:txBody>
          <a:bodyPr/>
          <a:lstStyle/>
          <a:p>
            <a:r>
              <a:rPr lang="en-US" b="1" dirty="0"/>
              <a:t>Data Cleaning and Preparation</a:t>
            </a:r>
            <a:br>
              <a:rPr lang="en-US" b="1" dirty="0"/>
            </a:br>
            <a:endParaRPr lang="en-US" dirty="0"/>
          </a:p>
        </p:txBody>
      </p:sp>
      <p:sp>
        <p:nvSpPr>
          <p:cNvPr id="3" name="Content Placeholder 2">
            <a:extLst>
              <a:ext uri="{FF2B5EF4-FFF2-40B4-BE49-F238E27FC236}">
                <a16:creationId xmlns:a16="http://schemas.microsoft.com/office/drawing/2014/main" id="{0DB12003-6288-4B58-0516-454E4B593031}"/>
              </a:ext>
            </a:extLst>
          </p:cNvPr>
          <p:cNvSpPr>
            <a:spLocks noGrp="1"/>
          </p:cNvSpPr>
          <p:nvPr>
            <p:ph idx="1"/>
          </p:nvPr>
        </p:nvSpPr>
        <p:spPr/>
        <p:txBody>
          <a:bodyPr/>
          <a:lstStyle/>
          <a:p>
            <a:r>
              <a:rPr lang="en-US" dirty="0"/>
              <a:t>During the second stage, I performed data cleaning and added several new columns.</a:t>
            </a:r>
          </a:p>
          <a:p>
            <a:endParaRPr lang="en-US" dirty="0"/>
          </a:p>
        </p:txBody>
      </p:sp>
    </p:spTree>
    <p:extLst>
      <p:ext uri="{BB962C8B-B14F-4D97-AF65-F5344CB8AC3E}">
        <p14:creationId xmlns:p14="http://schemas.microsoft.com/office/powerpoint/2010/main" val="19550824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276B-ECFC-5E2A-1836-62220F1E0F63}"/>
              </a:ext>
            </a:extLst>
          </p:cNvPr>
          <p:cNvSpPr>
            <a:spLocks noGrp="1"/>
          </p:cNvSpPr>
          <p:nvPr>
            <p:ph type="title"/>
          </p:nvPr>
        </p:nvSpPr>
        <p:spPr/>
        <p:txBody>
          <a:bodyPr>
            <a:normAutofit fontScale="90000"/>
          </a:bodyPr>
          <a:lstStyle/>
          <a:p>
            <a:r>
              <a:rPr lang="en-US" dirty="0"/>
              <a:t>Dashboard 4 it is individual dashboard and don’t depend on dashboard 1 or 2 or 3 it is for head to head teams or continent or region or ethnic</a:t>
            </a:r>
          </a:p>
        </p:txBody>
      </p:sp>
      <p:sp>
        <p:nvSpPr>
          <p:cNvPr id="3" name="Content Placeholder 2">
            <a:extLst>
              <a:ext uri="{FF2B5EF4-FFF2-40B4-BE49-F238E27FC236}">
                <a16:creationId xmlns:a16="http://schemas.microsoft.com/office/drawing/2014/main" id="{ACD1A4BE-22B6-5968-273B-0FD74CB72E2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17813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2FD0F-76CA-FAD5-9C03-F4FD34D1CA4D}"/>
              </a:ext>
            </a:extLst>
          </p:cNvPr>
          <p:cNvSpPr>
            <a:spLocks noGrp="1"/>
          </p:cNvSpPr>
          <p:nvPr>
            <p:ph type="title"/>
          </p:nvPr>
        </p:nvSpPr>
        <p:spPr/>
        <p:txBody>
          <a:bodyPr>
            <a:noAutofit/>
          </a:bodyPr>
          <a:lstStyle/>
          <a:p>
            <a:r>
              <a:rPr lang="en-US" sz="1100" dirty="0"/>
              <a:t>n this dashboard, you can compare team vs. team, continent vs. continent, region vs. region, or ethnic group vs. ethnic group.</a:t>
            </a:r>
            <a:br>
              <a:rPr lang="en-US" sz="1100" dirty="0"/>
            </a:br>
            <a:r>
              <a:rPr lang="en-US" sz="1100" dirty="0"/>
              <a:t>You can also compare a team against a continent, an ethnic group against a region, or any other combination you choose.</a:t>
            </a:r>
            <a:br>
              <a:rPr lang="en-US" sz="1100" dirty="0"/>
            </a:br>
            <a:r>
              <a:rPr lang="en-US" sz="1100" dirty="0"/>
              <a:t>The dashboard automatically generates full head-to-head statistics based on the selected comparison.</a:t>
            </a:r>
            <a:br>
              <a:rPr lang="en-US" sz="1100" dirty="0"/>
            </a:br>
            <a:r>
              <a:rPr lang="en-US" sz="1100" dirty="0"/>
              <a:t>For example:</a:t>
            </a:r>
            <a:br>
              <a:rPr lang="en-US" sz="1100" dirty="0"/>
            </a:br>
            <a:r>
              <a:rPr lang="en-US" sz="1100" dirty="0"/>
              <a:t>Arabs vs. Africans</a:t>
            </a:r>
            <a:br>
              <a:rPr lang="en-US" sz="1100" dirty="0"/>
            </a:br>
            <a:r>
              <a:rPr lang="en-US" sz="1100" dirty="0"/>
              <a:t>Arabs vs. Europe</a:t>
            </a:r>
            <a:br>
              <a:rPr lang="en-US" sz="1100" dirty="0"/>
            </a:br>
            <a:r>
              <a:rPr lang="en-US" sz="1100" dirty="0"/>
              <a:t>Egypt vs. Algeria</a:t>
            </a:r>
            <a:br>
              <a:rPr lang="en-US" sz="1100" dirty="0"/>
            </a:br>
            <a:r>
              <a:rPr lang="en-US" sz="1100" dirty="0"/>
              <a:t>Egypt vs. European teams</a:t>
            </a:r>
            <a:br>
              <a:rPr lang="en-US" sz="1100" dirty="0"/>
            </a:br>
            <a:r>
              <a:rPr lang="en-US" sz="1100" dirty="0"/>
              <a:t>…and any other matchup you want to analyze.</a:t>
            </a:r>
            <a:br>
              <a:rPr lang="en-US" sz="1100" dirty="0"/>
            </a:br>
            <a:r>
              <a:rPr lang="en-US" sz="1100" dirty="0"/>
              <a:t>You can also switch between viewing the results overall, within a specific tournament, or within a selected time period.</a:t>
            </a:r>
            <a:br>
              <a:rPr lang="en-US" sz="1100" dirty="0"/>
            </a:br>
            <a:br>
              <a:rPr lang="en-US" sz="1100" dirty="0"/>
            </a:br>
            <a:endParaRPr lang="en-US" sz="1100" dirty="0"/>
          </a:p>
        </p:txBody>
      </p:sp>
      <p:pic>
        <p:nvPicPr>
          <p:cNvPr id="5" name="Content Placeholder 4">
            <a:extLst>
              <a:ext uri="{FF2B5EF4-FFF2-40B4-BE49-F238E27FC236}">
                <a16:creationId xmlns:a16="http://schemas.microsoft.com/office/drawing/2014/main" id="{52F4D4D1-924C-FEB7-5116-11395128D1F4}"/>
              </a:ext>
            </a:extLst>
          </p:cNvPr>
          <p:cNvPicPr>
            <a:picLocks noGrp="1" noChangeAspect="1"/>
          </p:cNvPicPr>
          <p:nvPr>
            <p:ph idx="1"/>
          </p:nvPr>
        </p:nvPicPr>
        <p:blipFill>
          <a:blip r:embed="rId2"/>
          <a:stretch>
            <a:fillRect/>
          </a:stretch>
        </p:blipFill>
        <p:spPr>
          <a:xfrm>
            <a:off x="2256889" y="2400870"/>
            <a:ext cx="7678222" cy="3200847"/>
          </a:xfrm>
          <a:prstGeom prst="rect">
            <a:avLst/>
          </a:prstGeom>
        </p:spPr>
      </p:pic>
    </p:spTree>
    <p:extLst>
      <p:ext uri="{BB962C8B-B14F-4D97-AF65-F5344CB8AC3E}">
        <p14:creationId xmlns:p14="http://schemas.microsoft.com/office/powerpoint/2010/main" val="1304219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D8022-54C3-F694-80A2-13D0A55FA7BB}"/>
              </a:ext>
            </a:extLst>
          </p:cNvPr>
          <p:cNvSpPr>
            <a:spLocks noGrp="1"/>
          </p:cNvSpPr>
          <p:nvPr>
            <p:ph type="title"/>
          </p:nvPr>
        </p:nvSpPr>
        <p:spPr/>
        <p:txBody>
          <a:bodyPr>
            <a:normAutofit/>
          </a:bodyPr>
          <a:lstStyle/>
          <a:p>
            <a:r>
              <a:rPr lang="en-US" sz="1600" dirty="0"/>
              <a:t>I will perform a search for Egypt vs Algeria, for example, without selecting any specific tournament, so the data will be shown overall (in general) to make the explanation easier.</a:t>
            </a:r>
            <a:br>
              <a:rPr lang="en-US" sz="1600" dirty="0"/>
            </a:br>
            <a:endParaRPr lang="en-US" sz="1600" dirty="0"/>
          </a:p>
        </p:txBody>
      </p:sp>
      <p:pic>
        <p:nvPicPr>
          <p:cNvPr id="5" name="Content Placeholder 4">
            <a:extLst>
              <a:ext uri="{FF2B5EF4-FFF2-40B4-BE49-F238E27FC236}">
                <a16:creationId xmlns:a16="http://schemas.microsoft.com/office/drawing/2014/main" id="{2A4F8A33-B2C5-CC45-CF8D-5C8501EABFA0}"/>
              </a:ext>
            </a:extLst>
          </p:cNvPr>
          <p:cNvPicPr>
            <a:picLocks noGrp="1" noChangeAspect="1"/>
          </p:cNvPicPr>
          <p:nvPr>
            <p:ph idx="1"/>
          </p:nvPr>
        </p:nvPicPr>
        <p:blipFill>
          <a:blip r:embed="rId2"/>
          <a:stretch>
            <a:fillRect/>
          </a:stretch>
        </p:blipFill>
        <p:spPr>
          <a:xfrm>
            <a:off x="2271178" y="2238923"/>
            <a:ext cx="7649643" cy="3524742"/>
          </a:xfrm>
          <a:prstGeom prst="rect">
            <a:avLst/>
          </a:prstGeom>
        </p:spPr>
      </p:pic>
    </p:spTree>
    <p:extLst>
      <p:ext uri="{BB962C8B-B14F-4D97-AF65-F5344CB8AC3E}">
        <p14:creationId xmlns:p14="http://schemas.microsoft.com/office/powerpoint/2010/main" val="2206311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8E7CA-F994-3F68-350B-708235DD1947}"/>
              </a:ext>
            </a:extLst>
          </p:cNvPr>
          <p:cNvSpPr>
            <a:spLocks noGrp="1"/>
          </p:cNvSpPr>
          <p:nvPr>
            <p:ph type="title"/>
          </p:nvPr>
        </p:nvSpPr>
        <p:spPr/>
        <p:txBody>
          <a:bodyPr>
            <a:noAutofit/>
          </a:bodyPr>
          <a:lstStyle/>
          <a:p>
            <a:r>
              <a:rPr lang="en-US" sz="1100" dirty="0"/>
              <a:t>The first thing is that when you select any two teams, the dashboard will show head-to-head statistics between them, including:</a:t>
            </a:r>
            <a:br>
              <a:rPr lang="en-US" sz="1100" dirty="0"/>
            </a:br>
            <a:r>
              <a:rPr lang="en-US" sz="1100" dirty="0"/>
              <a:t>The total number of matches played between the two teams</a:t>
            </a:r>
            <a:br>
              <a:rPr lang="en-US" sz="1100" dirty="0"/>
            </a:br>
            <a:r>
              <a:rPr lang="en-US" sz="1100" dirty="0"/>
              <a:t>Goals scored by Team 1</a:t>
            </a:r>
            <a:br>
              <a:rPr lang="en-US" sz="1100" dirty="0"/>
            </a:br>
            <a:r>
              <a:rPr lang="en-US" sz="1100" dirty="0"/>
              <a:t>Goals scored by Team 2</a:t>
            </a:r>
            <a:br>
              <a:rPr lang="en-US" sz="1100" dirty="0"/>
            </a:br>
            <a:r>
              <a:rPr lang="en-US" sz="1100" dirty="0"/>
              <a:t>Number of wins for Team 1</a:t>
            </a:r>
            <a:br>
              <a:rPr lang="en-US" sz="1100" dirty="0"/>
            </a:br>
            <a:r>
              <a:rPr lang="en-US" sz="1100" dirty="0"/>
              <a:t>Number of wins for Team 2</a:t>
            </a:r>
            <a:br>
              <a:rPr lang="en-US" sz="1100" dirty="0"/>
            </a:br>
            <a:r>
              <a:rPr lang="en-US" sz="1100" dirty="0"/>
              <a:t>Number of draws</a:t>
            </a:r>
            <a:br>
              <a:rPr lang="en-US" sz="1100" dirty="0"/>
            </a:br>
            <a:r>
              <a:rPr lang="en-US" sz="1100" dirty="0"/>
              <a:t>The highest number of goals scored by Team 1 in a single match between them</a:t>
            </a:r>
            <a:br>
              <a:rPr lang="en-US" sz="1100" dirty="0"/>
            </a:br>
            <a:r>
              <a:rPr lang="en-US" sz="1100" dirty="0"/>
              <a:t>The highest number of goals scored by Team 2 in a single match between them</a:t>
            </a:r>
            <a:br>
              <a:rPr lang="en-US" sz="1100" dirty="0"/>
            </a:br>
            <a:r>
              <a:rPr lang="en-US" sz="1100" dirty="0"/>
              <a:t>Historical top scorers in the matches between the two teams</a:t>
            </a:r>
            <a:br>
              <a:rPr lang="en-US" sz="1100" dirty="0"/>
            </a:br>
            <a:endParaRPr lang="en-US" sz="1100" dirty="0"/>
          </a:p>
        </p:txBody>
      </p:sp>
      <p:pic>
        <p:nvPicPr>
          <p:cNvPr id="5" name="Content Placeholder 4">
            <a:extLst>
              <a:ext uri="{FF2B5EF4-FFF2-40B4-BE49-F238E27FC236}">
                <a16:creationId xmlns:a16="http://schemas.microsoft.com/office/drawing/2014/main" id="{37354AC8-1B94-48C8-6950-85C31226315A}"/>
              </a:ext>
            </a:extLst>
          </p:cNvPr>
          <p:cNvPicPr>
            <a:picLocks noGrp="1" noChangeAspect="1"/>
          </p:cNvPicPr>
          <p:nvPr>
            <p:ph idx="1"/>
          </p:nvPr>
        </p:nvPicPr>
        <p:blipFill>
          <a:blip r:embed="rId2"/>
          <a:stretch>
            <a:fillRect/>
          </a:stretch>
        </p:blipFill>
        <p:spPr>
          <a:xfrm>
            <a:off x="2314047" y="2519950"/>
            <a:ext cx="7563906" cy="2962688"/>
          </a:xfrm>
          <a:prstGeom prst="rect">
            <a:avLst/>
          </a:prstGeom>
        </p:spPr>
      </p:pic>
    </p:spTree>
    <p:extLst>
      <p:ext uri="{BB962C8B-B14F-4D97-AF65-F5344CB8AC3E}">
        <p14:creationId xmlns:p14="http://schemas.microsoft.com/office/powerpoint/2010/main" val="35686516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55D6-CB3C-1A11-843C-1951B652D850}"/>
              </a:ext>
            </a:extLst>
          </p:cNvPr>
          <p:cNvSpPr>
            <a:spLocks noGrp="1"/>
          </p:cNvSpPr>
          <p:nvPr>
            <p:ph type="title"/>
          </p:nvPr>
        </p:nvSpPr>
        <p:spPr/>
        <p:txBody>
          <a:bodyPr>
            <a:noAutofit/>
          </a:bodyPr>
          <a:lstStyle/>
          <a:p>
            <a:r>
              <a:rPr lang="en-US" sz="1600" dirty="0"/>
              <a:t>The second feature shows the same head-to-head statistics, but only for matches played at the home stadium of the first selected team.</a:t>
            </a:r>
            <a:br>
              <a:rPr lang="en-US" sz="1600" dirty="0"/>
            </a:br>
            <a:r>
              <a:rPr lang="en-US" sz="1600" dirty="0"/>
              <a:t>For example, in our case, if Egypt is selected as Team 1, it will show the stats for matches played in Egypt.</a:t>
            </a:r>
            <a:br>
              <a:rPr lang="en-US" sz="1600" dirty="0"/>
            </a:br>
            <a:r>
              <a:rPr lang="en-US" sz="1600" dirty="0"/>
              <a:t>If you want the same statistics for matches played in Algeria, simply switch Team 1 to Algeria, and the dashboard will update accordingly.</a:t>
            </a:r>
            <a:br>
              <a:rPr lang="en-US" sz="1600" dirty="0"/>
            </a:br>
            <a:endParaRPr lang="en-US" sz="1600" dirty="0"/>
          </a:p>
        </p:txBody>
      </p:sp>
      <p:pic>
        <p:nvPicPr>
          <p:cNvPr id="5" name="Content Placeholder 4">
            <a:extLst>
              <a:ext uri="{FF2B5EF4-FFF2-40B4-BE49-F238E27FC236}">
                <a16:creationId xmlns:a16="http://schemas.microsoft.com/office/drawing/2014/main" id="{742F2C5D-2D4B-611B-8B95-536CEC362FE4}"/>
              </a:ext>
            </a:extLst>
          </p:cNvPr>
          <p:cNvPicPr>
            <a:picLocks noGrp="1" noChangeAspect="1"/>
          </p:cNvPicPr>
          <p:nvPr>
            <p:ph idx="1"/>
          </p:nvPr>
        </p:nvPicPr>
        <p:blipFill>
          <a:blip r:embed="rId2"/>
          <a:stretch>
            <a:fillRect/>
          </a:stretch>
        </p:blipFill>
        <p:spPr>
          <a:xfrm>
            <a:off x="2437889" y="2386581"/>
            <a:ext cx="7316221" cy="3229426"/>
          </a:xfrm>
          <a:prstGeom prst="rect">
            <a:avLst/>
          </a:prstGeom>
        </p:spPr>
      </p:pic>
    </p:spTree>
    <p:extLst>
      <p:ext uri="{BB962C8B-B14F-4D97-AF65-F5344CB8AC3E}">
        <p14:creationId xmlns:p14="http://schemas.microsoft.com/office/powerpoint/2010/main" val="33807691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4BF03-A456-C61A-B12C-DBC237FA36AC}"/>
              </a:ext>
            </a:extLst>
          </p:cNvPr>
          <p:cNvSpPr>
            <a:spLocks noGrp="1"/>
          </p:cNvSpPr>
          <p:nvPr>
            <p:ph type="title"/>
          </p:nvPr>
        </p:nvSpPr>
        <p:spPr/>
        <p:txBody>
          <a:bodyPr>
            <a:noAutofit/>
          </a:bodyPr>
          <a:lstStyle/>
          <a:p>
            <a:r>
              <a:rPr lang="en-US" sz="1100" dirty="0"/>
              <a:t>After that, the dashboard shows overall statistics, which are not limited to head-to-head matches.</a:t>
            </a:r>
            <a:br>
              <a:rPr lang="en-US" sz="1100" dirty="0"/>
            </a:br>
            <a:r>
              <a:rPr lang="en-US" sz="1100" dirty="0"/>
              <a:t>For example, it will display:</a:t>
            </a:r>
            <a:br>
              <a:rPr lang="en-US" sz="1100" dirty="0"/>
            </a:br>
            <a:r>
              <a:rPr lang="en-US" sz="1100" dirty="0"/>
              <a:t>The total number of matches Egypt has won in its history</a:t>
            </a:r>
            <a:br>
              <a:rPr lang="en-US" sz="1100" dirty="0"/>
            </a:br>
            <a:r>
              <a:rPr lang="en-US" sz="1100" dirty="0"/>
              <a:t>The total number of matches Algeria has won in its history</a:t>
            </a:r>
            <a:br>
              <a:rPr lang="en-US" sz="1100" dirty="0"/>
            </a:br>
            <a:r>
              <a:rPr lang="en-US" sz="1100" dirty="0"/>
              <a:t>Total wins, losses, and draws for both teams overall</a:t>
            </a:r>
            <a:br>
              <a:rPr lang="en-US" sz="1100" dirty="0"/>
            </a:br>
            <a:r>
              <a:rPr lang="en-US" sz="1100" dirty="0"/>
              <a:t>Total goals scored and conceded by each team</a:t>
            </a:r>
            <a:br>
              <a:rPr lang="en-US" sz="1100" dirty="0"/>
            </a:br>
            <a:r>
              <a:rPr lang="en-US" sz="1100" dirty="0"/>
              <a:t>Total clean sheets achieved by each team</a:t>
            </a:r>
            <a:br>
              <a:rPr lang="en-US" sz="1100" dirty="0"/>
            </a:br>
            <a:r>
              <a:rPr lang="en-US" sz="1100" dirty="0"/>
              <a:t>The highest number of goals scored by each team in a single match</a:t>
            </a:r>
            <a:br>
              <a:rPr lang="en-US" sz="1100" dirty="0"/>
            </a:br>
            <a:r>
              <a:rPr lang="en-US" sz="1100" dirty="0"/>
              <a:t>Historical top scorers for both teams (Egypt and Algeria)</a:t>
            </a:r>
            <a:br>
              <a:rPr lang="en-US" sz="1100" dirty="0"/>
            </a:br>
            <a:r>
              <a:rPr lang="en-US" sz="1100" dirty="0"/>
              <a:t>This provides a complete overview of each team’s performance over time, independent of direct encounters.</a:t>
            </a:r>
            <a:br>
              <a:rPr lang="en-US" sz="1100" dirty="0"/>
            </a:br>
            <a:endParaRPr lang="en-US" sz="1100" dirty="0"/>
          </a:p>
        </p:txBody>
      </p:sp>
      <p:pic>
        <p:nvPicPr>
          <p:cNvPr id="5" name="Content Placeholder 4">
            <a:extLst>
              <a:ext uri="{FF2B5EF4-FFF2-40B4-BE49-F238E27FC236}">
                <a16:creationId xmlns:a16="http://schemas.microsoft.com/office/drawing/2014/main" id="{AFA73F64-7E57-4400-2C85-96F1A2C493AC}"/>
              </a:ext>
            </a:extLst>
          </p:cNvPr>
          <p:cNvPicPr>
            <a:picLocks noGrp="1" noChangeAspect="1"/>
          </p:cNvPicPr>
          <p:nvPr>
            <p:ph idx="1"/>
          </p:nvPr>
        </p:nvPicPr>
        <p:blipFill>
          <a:blip r:embed="rId2"/>
          <a:stretch>
            <a:fillRect/>
          </a:stretch>
        </p:blipFill>
        <p:spPr>
          <a:xfrm>
            <a:off x="3436849" y="1825625"/>
            <a:ext cx="5318301" cy="4351338"/>
          </a:xfrm>
          <a:prstGeom prst="rect">
            <a:avLst/>
          </a:prstGeom>
        </p:spPr>
      </p:pic>
    </p:spTree>
    <p:extLst>
      <p:ext uri="{BB962C8B-B14F-4D97-AF65-F5344CB8AC3E}">
        <p14:creationId xmlns:p14="http://schemas.microsoft.com/office/powerpoint/2010/main" val="22338846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1595-0EF8-765F-8ABD-11F5C8D8B7DF}"/>
              </a:ext>
            </a:extLst>
          </p:cNvPr>
          <p:cNvSpPr>
            <a:spLocks noGrp="1"/>
          </p:cNvSpPr>
          <p:nvPr>
            <p:ph type="title"/>
          </p:nvPr>
        </p:nvSpPr>
        <p:spPr/>
        <p:txBody>
          <a:bodyPr>
            <a:normAutofit fontScale="90000"/>
          </a:bodyPr>
          <a:lstStyle/>
          <a:p>
            <a:r>
              <a:rPr lang="en-US" dirty="0"/>
              <a:t>The same statistics are also available for home matches only.</a:t>
            </a:r>
            <a:br>
              <a:rPr lang="en-US" dirty="0"/>
            </a:br>
            <a:endParaRPr lang="en-US" dirty="0"/>
          </a:p>
        </p:txBody>
      </p:sp>
      <p:pic>
        <p:nvPicPr>
          <p:cNvPr id="5" name="Content Placeholder 4">
            <a:extLst>
              <a:ext uri="{FF2B5EF4-FFF2-40B4-BE49-F238E27FC236}">
                <a16:creationId xmlns:a16="http://schemas.microsoft.com/office/drawing/2014/main" id="{3D632DCE-20CB-3758-3A61-7806A80E7696}"/>
              </a:ext>
            </a:extLst>
          </p:cNvPr>
          <p:cNvPicPr>
            <a:picLocks noGrp="1" noChangeAspect="1"/>
          </p:cNvPicPr>
          <p:nvPr>
            <p:ph idx="1"/>
          </p:nvPr>
        </p:nvPicPr>
        <p:blipFill>
          <a:blip r:embed="rId2"/>
          <a:stretch>
            <a:fillRect/>
          </a:stretch>
        </p:blipFill>
        <p:spPr>
          <a:xfrm>
            <a:off x="3441187" y="1825625"/>
            <a:ext cx="5309625" cy="4351338"/>
          </a:xfrm>
          <a:prstGeom prst="rect">
            <a:avLst/>
          </a:prstGeom>
        </p:spPr>
      </p:pic>
    </p:spTree>
    <p:extLst>
      <p:ext uri="{BB962C8B-B14F-4D97-AF65-F5344CB8AC3E}">
        <p14:creationId xmlns:p14="http://schemas.microsoft.com/office/powerpoint/2010/main" val="2927648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E8EC-152E-EDF4-A0D6-EFE4D5E1E78E}"/>
              </a:ext>
            </a:extLst>
          </p:cNvPr>
          <p:cNvSpPr>
            <a:spLocks noGrp="1"/>
          </p:cNvSpPr>
          <p:nvPr>
            <p:ph type="title"/>
          </p:nvPr>
        </p:nvSpPr>
        <p:spPr/>
        <p:txBody>
          <a:bodyPr>
            <a:normAutofit fontScale="90000"/>
          </a:bodyPr>
          <a:lstStyle/>
          <a:p>
            <a:r>
              <a:rPr lang="en-US" dirty="0"/>
              <a:t>The same statistics are also available for away matches </a:t>
            </a:r>
            <a:br>
              <a:rPr lang="en-US" dirty="0"/>
            </a:br>
            <a:endParaRPr lang="en-US" dirty="0"/>
          </a:p>
        </p:txBody>
      </p:sp>
      <p:pic>
        <p:nvPicPr>
          <p:cNvPr id="5" name="Content Placeholder 4">
            <a:extLst>
              <a:ext uri="{FF2B5EF4-FFF2-40B4-BE49-F238E27FC236}">
                <a16:creationId xmlns:a16="http://schemas.microsoft.com/office/drawing/2014/main" id="{CEEDE6D7-1077-75CF-4440-6334C03C2196}"/>
              </a:ext>
            </a:extLst>
          </p:cNvPr>
          <p:cNvPicPr>
            <a:picLocks noGrp="1" noChangeAspect="1"/>
          </p:cNvPicPr>
          <p:nvPr>
            <p:ph idx="1"/>
          </p:nvPr>
        </p:nvPicPr>
        <p:blipFill>
          <a:blip r:embed="rId2"/>
          <a:stretch>
            <a:fillRect/>
          </a:stretch>
        </p:blipFill>
        <p:spPr>
          <a:xfrm>
            <a:off x="3112010" y="1825625"/>
            <a:ext cx="5967980" cy="4351338"/>
          </a:xfrm>
          <a:prstGeom prst="rect">
            <a:avLst/>
          </a:prstGeom>
        </p:spPr>
      </p:pic>
    </p:spTree>
    <p:extLst>
      <p:ext uri="{BB962C8B-B14F-4D97-AF65-F5344CB8AC3E}">
        <p14:creationId xmlns:p14="http://schemas.microsoft.com/office/powerpoint/2010/main" val="71781687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A2E0F-82FC-7BA5-58A9-0D9165A87890}"/>
              </a:ext>
            </a:extLst>
          </p:cNvPr>
          <p:cNvSpPr>
            <a:spLocks noGrp="1"/>
          </p:cNvSpPr>
          <p:nvPr>
            <p:ph type="title"/>
          </p:nvPr>
        </p:nvSpPr>
        <p:spPr/>
        <p:txBody>
          <a:bodyPr>
            <a:noAutofit/>
          </a:bodyPr>
          <a:lstStyle/>
          <a:p>
            <a:r>
              <a:rPr lang="en-US" sz="2800" dirty="0"/>
              <a:t>Remember that you can select any combination from the dropdowns, not just teams.</a:t>
            </a:r>
            <a:br>
              <a:rPr lang="en-US" sz="2800" dirty="0"/>
            </a:br>
            <a:r>
              <a:rPr lang="en-US" sz="2800" dirty="0"/>
              <a:t>For example:</a:t>
            </a:r>
            <a:br>
              <a:rPr lang="en-US" sz="2800" dirty="0"/>
            </a:br>
            <a:r>
              <a:rPr lang="en-US" sz="2800" dirty="0"/>
              <a:t>Continent vs Continent</a:t>
            </a:r>
            <a:br>
              <a:rPr lang="en-US" sz="2800" dirty="0"/>
            </a:br>
            <a:r>
              <a:rPr lang="en-US" sz="2800" dirty="0"/>
              <a:t>Team vs Continent</a:t>
            </a:r>
            <a:br>
              <a:rPr lang="en-US" sz="2800" dirty="0"/>
            </a:br>
            <a:r>
              <a:rPr lang="en-US" sz="2800" dirty="0"/>
              <a:t>Region vs Region</a:t>
            </a:r>
            <a:br>
              <a:rPr lang="en-US" sz="2800" dirty="0"/>
            </a:br>
            <a:r>
              <a:rPr lang="en-US" sz="2800" dirty="0"/>
              <a:t>Ethnic Group vs Ethnic Group</a:t>
            </a:r>
            <a:br>
              <a:rPr lang="en-US" sz="2800" dirty="0"/>
            </a:br>
            <a:r>
              <a:rPr lang="en-US" sz="2800" dirty="0"/>
              <a:t>Team vs Region, etc.</a:t>
            </a:r>
            <a:br>
              <a:rPr lang="en-US" sz="2800" dirty="0"/>
            </a:br>
            <a:endParaRPr lang="en-US" sz="2800" dirty="0"/>
          </a:p>
        </p:txBody>
      </p:sp>
      <p:sp>
        <p:nvSpPr>
          <p:cNvPr id="5" name="Text Placeholder 4">
            <a:extLst>
              <a:ext uri="{FF2B5EF4-FFF2-40B4-BE49-F238E27FC236}">
                <a16:creationId xmlns:a16="http://schemas.microsoft.com/office/drawing/2014/main" id="{8B8EEA14-833C-71E6-0DF2-84FA2C75C0B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849754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27A66-6129-29CB-BB4C-5567DDC4E332}"/>
              </a:ext>
            </a:extLst>
          </p:cNvPr>
          <p:cNvSpPr>
            <a:spLocks noGrp="1"/>
          </p:cNvSpPr>
          <p:nvPr>
            <p:ph type="title"/>
          </p:nvPr>
        </p:nvSpPr>
        <p:spPr/>
        <p:txBody>
          <a:bodyPr>
            <a:noAutofit/>
          </a:bodyPr>
          <a:lstStyle/>
          <a:p>
            <a:r>
              <a:rPr lang="en-US" sz="1400" dirty="0"/>
              <a:t>Finally, there is a comparison feature between two selected players. The dashboard will show:</a:t>
            </a:r>
            <a:br>
              <a:rPr lang="en-US" sz="1400" dirty="0"/>
            </a:br>
            <a:r>
              <a:rPr lang="en-US" sz="1400" dirty="0"/>
              <a:t>Goals scored by each player</a:t>
            </a:r>
            <a:br>
              <a:rPr lang="en-US" sz="1400" dirty="0"/>
            </a:br>
            <a:r>
              <a:rPr lang="en-US" sz="1400" dirty="0"/>
              <a:t>Number of matches played by each player</a:t>
            </a:r>
            <a:br>
              <a:rPr lang="en-US" sz="1400" dirty="0"/>
            </a:br>
            <a:r>
              <a:rPr lang="en-US" sz="1400" dirty="0"/>
              <a:t>Goals scored from penalties and non-penalty goals</a:t>
            </a:r>
            <a:br>
              <a:rPr lang="en-US" sz="1400" dirty="0"/>
            </a:br>
            <a:r>
              <a:rPr lang="en-US" sz="1400" dirty="0"/>
              <a:t>Number of own goals scored by each player</a:t>
            </a:r>
            <a:br>
              <a:rPr lang="en-US" sz="1400" dirty="0"/>
            </a:br>
            <a:r>
              <a:rPr lang="en-US" sz="1400" dirty="0"/>
              <a:t>Number of different teams each player scored own goals against</a:t>
            </a:r>
            <a:br>
              <a:rPr lang="en-US" sz="1400" dirty="0"/>
            </a:br>
            <a:r>
              <a:rPr lang="en-US" sz="1400" dirty="0"/>
              <a:t>Goals scored at home and away for each player</a:t>
            </a:r>
            <a:br>
              <a:rPr lang="en-US" sz="1400" dirty="0"/>
            </a:br>
            <a:r>
              <a:rPr lang="en-US" sz="1400" dirty="0"/>
              <a:t>This allows a detailed side-by-side comparison of the players’ overall performance, both home and away.</a:t>
            </a:r>
            <a:br>
              <a:rPr lang="en-US" sz="1400" dirty="0"/>
            </a:br>
            <a:endParaRPr lang="en-US" sz="1400" dirty="0"/>
          </a:p>
        </p:txBody>
      </p:sp>
      <p:pic>
        <p:nvPicPr>
          <p:cNvPr id="7" name="Content Placeholder 6">
            <a:extLst>
              <a:ext uri="{FF2B5EF4-FFF2-40B4-BE49-F238E27FC236}">
                <a16:creationId xmlns:a16="http://schemas.microsoft.com/office/drawing/2014/main" id="{910AAC6F-1388-5A94-C8E9-03DB65338188}"/>
              </a:ext>
            </a:extLst>
          </p:cNvPr>
          <p:cNvPicPr>
            <a:picLocks noGrp="1" noChangeAspect="1"/>
          </p:cNvPicPr>
          <p:nvPr>
            <p:ph idx="1"/>
          </p:nvPr>
        </p:nvPicPr>
        <p:blipFill>
          <a:blip r:embed="rId2"/>
          <a:stretch>
            <a:fillRect/>
          </a:stretch>
        </p:blipFill>
        <p:spPr>
          <a:xfrm>
            <a:off x="1364268" y="1825625"/>
            <a:ext cx="9463463" cy="4351338"/>
          </a:xfrm>
          <a:prstGeom prst="rect">
            <a:avLst/>
          </a:prstGeom>
        </p:spPr>
      </p:pic>
    </p:spTree>
    <p:extLst>
      <p:ext uri="{BB962C8B-B14F-4D97-AF65-F5344CB8AC3E}">
        <p14:creationId xmlns:p14="http://schemas.microsoft.com/office/powerpoint/2010/main" val="1156156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3C5A52DF-36AC-39B5-74F5-66FD5A7588B9}"/>
              </a:ext>
            </a:extLst>
          </p:cNvPr>
          <p:cNvSpPr>
            <a:spLocks noGrp="1" noChangeArrowheads="1"/>
          </p:cNvSpPr>
          <p:nvPr>
            <p:ph type="title"/>
          </p:nvPr>
        </p:nvSpPr>
        <p:spPr bwMode="auto">
          <a:xfrm>
            <a:off x="839788" y="898640"/>
            <a:ext cx="9292608" cy="258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1200" dirty="0"/>
              <a:t>First, I converted the sheet into a structured table (instead of a raw CSV format) using the Text to Columns feature, setting the delimiter to a comma.</a:t>
            </a:r>
          </a:p>
        </p:txBody>
      </p:sp>
      <p:sp>
        <p:nvSpPr>
          <p:cNvPr id="5" name="Text Placeholder 4">
            <a:extLst>
              <a:ext uri="{FF2B5EF4-FFF2-40B4-BE49-F238E27FC236}">
                <a16:creationId xmlns:a16="http://schemas.microsoft.com/office/drawing/2014/main" id="{EDAA8365-1781-C45C-298F-F83E74E17340}"/>
              </a:ext>
            </a:extLst>
          </p:cNvPr>
          <p:cNvSpPr>
            <a:spLocks noGrp="1"/>
          </p:cNvSpPr>
          <p:nvPr>
            <p:ph type="body" idx="1"/>
          </p:nvPr>
        </p:nvSpPr>
        <p:spPr/>
        <p:txBody>
          <a:bodyPr/>
          <a:lstStyle/>
          <a:p>
            <a:r>
              <a:rPr lang="en-US" dirty="0"/>
              <a:t>First Shape Of Data</a:t>
            </a:r>
          </a:p>
        </p:txBody>
      </p:sp>
      <p:pic>
        <p:nvPicPr>
          <p:cNvPr id="15" name="Content Placeholder 14">
            <a:extLst>
              <a:ext uri="{FF2B5EF4-FFF2-40B4-BE49-F238E27FC236}">
                <a16:creationId xmlns:a16="http://schemas.microsoft.com/office/drawing/2014/main" id="{C9152B14-CD43-EC40-1AA1-BFEF6099B623}"/>
              </a:ext>
            </a:extLst>
          </p:cNvPr>
          <p:cNvPicPr>
            <a:picLocks noGrp="1" noChangeAspect="1"/>
          </p:cNvPicPr>
          <p:nvPr>
            <p:ph sz="half" idx="2"/>
          </p:nvPr>
        </p:nvPicPr>
        <p:blipFill>
          <a:blip r:embed="rId2"/>
          <a:stretch>
            <a:fillRect/>
          </a:stretch>
        </p:blipFill>
        <p:spPr>
          <a:xfrm>
            <a:off x="839788" y="2831741"/>
            <a:ext cx="5157787" cy="3031256"/>
          </a:xfrm>
          <a:prstGeom prst="rect">
            <a:avLst/>
          </a:prstGeom>
        </p:spPr>
      </p:pic>
      <p:sp>
        <p:nvSpPr>
          <p:cNvPr id="7" name="Text Placeholder 6">
            <a:extLst>
              <a:ext uri="{FF2B5EF4-FFF2-40B4-BE49-F238E27FC236}">
                <a16:creationId xmlns:a16="http://schemas.microsoft.com/office/drawing/2014/main" id="{48A81ADF-6C8D-5BE8-5C0D-FD90F298D5F0}"/>
              </a:ext>
            </a:extLst>
          </p:cNvPr>
          <p:cNvSpPr>
            <a:spLocks noGrp="1"/>
          </p:cNvSpPr>
          <p:nvPr>
            <p:ph type="body" sz="quarter" idx="3"/>
          </p:nvPr>
        </p:nvSpPr>
        <p:spPr/>
        <p:txBody>
          <a:bodyPr/>
          <a:lstStyle/>
          <a:p>
            <a:r>
              <a:rPr lang="en-US" dirty="0"/>
              <a:t>After Making It As Column</a:t>
            </a:r>
          </a:p>
        </p:txBody>
      </p:sp>
      <p:pic>
        <p:nvPicPr>
          <p:cNvPr id="13" name="Content Placeholder 12">
            <a:extLst>
              <a:ext uri="{FF2B5EF4-FFF2-40B4-BE49-F238E27FC236}">
                <a16:creationId xmlns:a16="http://schemas.microsoft.com/office/drawing/2014/main" id="{FAD5C5E5-5EA7-5555-50EB-C9DAA0E14BDF}"/>
              </a:ext>
            </a:extLst>
          </p:cNvPr>
          <p:cNvPicPr>
            <a:picLocks noGrp="1" noChangeAspect="1"/>
          </p:cNvPicPr>
          <p:nvPr>
            <p:ph sz="quarter" idx="4"/>
          </p:nvPr>
        </p:nvPicPr>
        <p:blipFill>
          <a:blip r:embed="rId3"/>
          <a:stretch>
            <a:fillRect/>
          </a:stretch>
        </p:blipFill>
        <p:spPr>
          <a:xfrm>
            <a:off x="6172200" y="2843496"/>
            <a:ext cx="5183188" cy="3007746"/>
          </a:xfrm>
          <a:prstGeom prst="rect">
            <a:avLst/>
          </a:prstGeom>
        </p:spPr>
      </p:pic>
    </p:spTree>
    <p:extLst>
      <p:ext uri="{BB962C8B-B14F-4D97-AF65-F5344CB8AC3E}">
        <p14:creationId xmlns:p14="http://schemas.microsoft.com/office/powerpoint/2010/main" val="28078828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8B4EA-D131-7295-63EB-A022CC967F80}"/>
              </a:ext>
            </a:extLst>
          </p:cNvPr>
          <p:cNvSpPr>
            <a:spLocks noGrp="1"/>
          </p:cNvSpPr>
          <p:nvPr>
            <p:ph type="title"/>
          </p:nvPr>
        </p:nvSpPr>
        <p:spPr/>
        <p:txBody>
          <a:bodyPr/>
          <a:lstStyle/>
          <a:p>
            <a:r>
              <a:rPr lang="en-US" b="1" dirty="0"/>
              <a:t>Conclusion</a:t>
            </a:r>
            <a:br>
              <a:rPr lang="en-US" b="1" dirty="0"/>
            </a:br>
            <a:endParaRPr lang="en-US" dirty="0"/>
          </a:p>
        </p:txBody>
      </p:sp>
      <p:sp>
        <p:nvSpPr>
          <p:cNvPr id="3" name="Content Placeholder 2">
            <a:extLst>
              <a:ext uri="{FF2B5EF4-FFF2-40B4-BE49-F238E27FC236}">
                <a16:creationId xmlns:a16="http://schemas.microsoft.com/office/drawing/2014/main" id="{C03EE969-5B19-69CF-9FB3-4178BA7B41E9}"/>
              </a:ext>
            </a:extLst>
          </p:cNvPr>
          <p:cNvSpPr>
            <a:spLocks noGrp="1"/>
          </p:cNvSpPr>
          <p:nvPr>
            <p:ph idx="1"/>
          </p:nvPr>
        </p:nvSpPr>
        <p:spPr/>
        <p:txBody>
          <a:bodyPr>
            <a:noAutofit/>
          </a:bodyPr>
          <a:lstStyle/>
          <a:p>
            <a:pPr marL="0" indent="0">
              <a:buNone/>
            </a:pPr>
            <a:r>
              <a:rPr lang="en-US" sz="1200" dirty="0"/>
              <a:t>This project was developed through four main phases:</a:t>
            </a:r>
          </a:p>
          <a:p>
            <a:pPr marL="0" indent="0">
              <a:buNone/>
            </a:pPr>
            <a:r>
              <a:rPr lang="en-US" sz="1200" b="1" dirty="0"/>
              <a:t>1) Data Description &amp; Understanding</a:t>
            </a:r>
          </a:p>
          <a:p>
            <a:pPr marL="0" indent="0">
              <a:buNone/>
            </a:pPr>
            <a:r>
              <a:rPr lang="en-US" sz="1200" dirty="0"/>
              <a:t>In the first phase, I analyzed and documented the full structure of the raw dataset, including match details, teams, players, goals, venues, and tournament information. I explored field meanings, identified missing values, detected inconsistencies, and mapped relationships between tables to fully understand how football historical data is organized.</a:t>
            </a:r>
          </a:p>
          <a:p>
            <a:pPr marL="0" indent="0">
              <a:buNone/>
            </a:pPr>
            <a:r>
              <a:rPr lang="en-US" sz="1200" b="1" dirty="0"/>
              <a:t>2) Data Cleaning &amp; Transformation</a:t>
            </a:r>
          </a:p>
          <a:p>
            <a:pPr marL="0" indent="0">
              <a:buNone/>
            </a:pPr>
            <a:r>
              <a:rPr lang="en-US" sz="1200" dirty="0"/>
              <a:t>The second phase focused on preparing the data for analysis. I cleaned the dataset, fixed date and score formats, handled null values, corrected team and tournament naming issues, and standardized all categorical fields.</a:t>
            </a:r>
            <a:br>
              <a:rPr lang="en-US" sz="1200" dirty="0"/>
            </a:br>
            <a:r>
              <a:rPr lang="en-US" sz="1200" dirty="0"/>
              <a:t>I also engineered several new columns to enable advanced analytics (such as goal types, home/away indicators, clean sheet flags, match outcome columns, scoring-minute categories, and more).</a:t>
            </a:r>
            <a:br>
              <a:rPr lang="en-US" sz="1200" dirty="0"/>
            </a:br>
            <a:endParaRPr lang="en-US" sz="1200" dirty="0"/>
          </a:p>
          <a:p>
            <a:pPr marL="0" indent="0">
              <a:buNone/>
            </a:pPr>
            <a:r>
              <a:rPr lang="en-US" sz="1200" b="1" dirty="0"/>
              <a:t>3) Data Warehouse</a:t>
            </a:r>
          </a:p>
          <a:p>
            <a:pPr marL="0" indent="0">
              <a:buNone/>
            </a:pPr>
            <a:r>
              <a:rPr lang="en-US" sz="1200" dirty="0"/>
              <a:t>After preparing the data, I designed a structured data warehouse that follows a dimensional modeling approach. I built fact tables for matches and players, along with multiple dimension tables such as teams, tournaments, dates, continents, regions, ethnic groups, and stadiums (cities).</a:t>
            </a:r>
            <a:br>
              <a:rPr lang="en-US" sz="1200" dirty="0"/>
            </a:br>
            <a:r>
              <a:rPr lang="en-US" sz="1200" dirty="0"/>
              <a:t>This model enabled Snowflake-style hierarchies and allowed all dashboards to use drill-down functionality from continent → region → ethnic group → country.</a:t>
            </a:r>
          </a:p>
          <a:p>
            <a:pPr marL="0" indent="0">
              <a:buNone/>
            </a:pPr>
            <a:r>
              <a:rPr lang="en-US" sz="1200" b="1" dirty="0"/>
              <a:t>4) Data Visualization &amp; Dashboard Development</a:t>
            </a:r>
          </a:p>
          <a:p>
            <a:pPr marL="0" indent="0">
              <a:buNone/>
            </a:pPr>
            <a:r>
              <a:rPr lang="en-US" sz="1200" dirty="0"/>
              <a:t>In the final phase, I designed and built an interactive Power BI dashboard system that includes tournament statistics, team performance analysis, head-to-head comparisons, player analytics, and home/away breakdowns.</a:t>
            </a:r>
            <a:br>
              <a:rPr lang="en-US" sz="1200" dirty="0"/>
            </a:br>
            <a:r>
              <a:rPr lang="en-US" sz="1200" dirty="0"/>
              <a:t>The dashboard supports drill-down exploration, dynamic filtering, and detailed insights across tournaments, continents, regions, ethnic groups, teams, and players.</a:t>
            </a:r>
          </a:p>
          <a:p>
            <a:pPr marL="0" indent="0">
              <a:buNone/>
            </a:pPr>
            <a:endParaRPr lang="en-US" sz="1200" b="1" dirty="0"/>
          </a:p>
          <a:p>
            <a:endParaRPr lang="en-US" sz="1200" dirty="0"/>
          </a:p>
        </p:txBody>
      </p:sp>
    </p:spTree>
    <p:extLst>
      <p:ext uri="{BB962C8B-B14F-4D97-AF65-F5344CB8AC3E}">
        <p14:creationId xmlns:p14="http://schemas.microsoft.com/office/powerpoint/2010/main" val="5701295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CA2C5-CAAF-8B90-5247-1638F3A8EC02}"/>
              </a:ext>
            </a:extLst>
          </p:cNvPr>
          <p:cNvSpPr>
            <a:spLocks noGrp="1"/>
          </p:cNvSpPr>
          <p:nvPr>
            <p:ph type="title"/>
          </p:nvPr>
        </p:nvSpPr>
        <p:spPr/>
        <p:txBody>
          <a:bodyPr/>
          <a:lstStyle/>
          <a:p>
            <a:r>
              <a:rPr lang="en-US" b="1" dirty="0"/>
              <a:t>Final Result</a:t>
            </a:r>
            <a:br>
              <a:rPr lang="en-US" b="1" dirty="0"/>
            </a:br>
            <a:endParaRPr lang="en-US" dirty="0"/>
          </a:p>
        </p:txBody>
      </p:sp>
      <p:sp>
        <p:nvSpPr>
          <p:cNvPr id="3" name="Content Placeholder 2">
            <a:extLst>
              <a:ext uri="{FF2B5EF4-FFF2-40B4-BE49-F238E27FC236}">
                <a16:creationId xmlns:a16="http://schemas.microsoft.com/office/drawing/2014/main" id="{A493F2CA-C8E5-0E99-A6B7-E0A6F32CA2BF}"/>
              </a:ext>
            </a:extLst>
          </p:cNvPr>
          <p:cNvSpPr>
            <a:spLocks noGrp="1"/>
          </p:cNvSpPr>
          <p:nvPr>
            <p:ph idx="1"/>
          </p:nvPr>
        </p:nvSpPr>
        <p:spPr/>
        <p:txBody>
          <a:bodyPr/>
          <a:lstStyle/>
          <a:p>
            <a:r>
              <a:rPr lang="en-US" dirty="0"/>
              <a:t>This project provides complete historical statistics for all national teams, helping users understand participating teams, compare performances, and explore every detail about any national team throughout football history.</a:t>
            </a:r>
          </a:p>
          <a:p>
            <a:endParaRPr lang="en-US" dirty="0"/>
          </a:p>
        </p:txBody>
      </p:sp>
    </p:spTree>
    <p:extLst>
      <p:ext uri="{BB962C8B-B14F-4D97-AF65-F5344CB8AC3E}">
        <p14:creationId xmlns:p14="http://schemas.microsoft.com/office/powerpoint/2010/main" val="2859057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075DE254-9B57-EE90-B70F-0B15CA809C56}"/>
              </a:ext>
            </a:extLst>
          </p:cNvPr>
          <p:cNvSpPr>
            <a:spLocks noGrp="1" noChangeArrowheads="1"/>
          </p:cNvSpPr>
          <p:nvPr>
            <p:ph type="title"/>
          </p:nvPr>
        </p:nvSpPr>
        <p:spPr bwMode="auto">
          <a:xfrm>
            <a:off x="838200" y="704741"/>
            <a:ext cx="10515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dirty="0"/>
              <a:t>Then, I split the date column into day, month, year, and month name using Power Query, since dates earlier than 1900 couldn’t be properly recognized by Excel.</a:t>
            </a:r>
          </a:p>
        </p:txBody>
      </p:sp>
      <p:pic>
        <p:nvPicPr>
          <p:cNvPr id="10" name="Content Placeholder 9">
            <a:extLst>
              <a:ext uri="{FF2B5EF4-FFF2-40B4-BE49-F238E27FC236}">
                <a16:creationId xmlns:a16="http://schemas.microsoft.com/office/drawing/2014/main" id="{A099AA0D-52B7-35B7-6B2E-ACE8C21C8DEE}"/>
              </a:ext>
            </a:extLst>
          </p:cNvPr>
          <p:cNvPicPr>
            <a:picLocks noGrp="1" noChangeAspect="1"/>
          </p:cNvPicPr>
          <p:nvPr>
            <p:ph idx="1"/>
          </p:nvPr>
        </p:nvPicPr>
        <p:blipFill>
          <a:blip r:embed="rId2"/>
          <a:stretch>
            <a:fillRect/>
          </a:stretch>
        </p:blipFill>
        <p:spPr>
          <a:xfrm>
            <a:off x="3876365" y="1867396"/>
            <a:ext cx="4439270" cy="4267796"/>
          </a:xfrm>
          <a:prstGeom prst="rect">
            <a:avLst/>
          </a:prstGeom>
        </p:spPr>
      </p:pic>
    </p:spTree>
    <p:extLst>
      <p:ext uri="{BB962C8B-B14F-4D97-AF65-F5344CB8AC3E}">
        <p14:creationId xmlns:p14="http://schemas.microsoft.com/office/powerpoint/2010/main" val="873986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18688</TotalTime>
  <Words>5408</Words>
  <Application>Microsoft Office PowerPoint</Application>
  <PresentationFormat>Widescreen</PresentationFormat>
  <Paragraphs>120</Paragraphs>
  <Slides>81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81</vt:i4>
      </vt:variant>
    </vt:vector>
  </HeadingPairs>
  <TitlesOfParts>
    <vt:vector size="85" baseType="lpstr">
      <vt:lpstr>Arial</vt:lpstr>
      <vt:lpstr>Calibri</vt:lpstr>
      <vt:lpstr>Calibri Light</vt:lpstr>
      <vt:lpstr>Office Theme</vt:lpstr>
      <vt:lpstr>National Team Analytical System From 1872 To 2025</vt:lpstr>
      <vt:lpstr>Introduction </vt:lpstr>
      <vt:lpstr>This project went through four main stages to build a complete analytical system for international football statistics.</vt:lpstr>
      <vt:lpstr>Dataset Description</vt:lpstr>
      <vt:lpstr>I obtained a dataset consisting of two files. The first file contains the names of the national teams that played against each other, along with the match date, tournament name, goals scored by each team, the host country, the host city, and an indicator showing whether the match was played on neutral ground</vt:lpstr>
      <vt:lpstr>The second file is an extension of the first one, containing data about the players who scored the goals. It includes the home and away teams, the minute each goal was scored, the player’s name, the match date, and flags indicating whether the goal was an own goal or a penalty And The Team Which Score The Goal. Note: The second file is not fully reliable, as it doesn’t include all matches from the first file — it contains significantly fewer records.</vt:lpstr>
      <vt:lpstr>Data Cleaning and Preparation </vt:lpstr>
      <vt:lpstr>First, I converted the sheet into a structured table (instead of a raw CSV format) using the Text to Columns feature, setting the delimiter to a comma.</vt:lpstr>
      <vt:lpstr>Then, I split the date column into day, month, year, and month name using Power Query, since dates earlier than 1900 couldn’t be properly recognized by Excel.</vt:lpstr>
      <vt:lpstr>I also extracted all the countries listed in the sheet, copied them to a new sheet, removed duplicates, and added their corresponding continent, region, and ethnic group information. Continent: Classifies each country by its continent. Some countries span or participate in more than one continent. For example: Asia/Europe: Kazakhstan, Turkey Asia/Oceania: Australia Region: Represents the geographic region of each country. For example: North Africa Central Europe East Asia Ethnic Group: Classifies countries based on predominant ethnic groups. For example: Arab – e.g., Egypt, Saudi Arabia Balkan – e.g., Serbia, Croatia Non-Arab African – e.g., Nigeria, Ghana This classification allows for flexible and accurate analysis of teams and matches across continents, regions, and ethnic groups.</vt:lpstr>
      <vt:lpstr>After that, I used a lookup function to bring the continent names into the original sheet for each country — including the home team, away team, and host country.</vt:lpstr>
      <vt:lpstr>Finally, I added new columns to calculate the total number of goals per match, the match score, and the match result (W, L, D) for both home and away teams, indicating whether they won, lost, or drew.</vt:lpstr>
      <vt:lpstr>Players’ Sheet (Second Sheet)</vt:lpstr>
      <vt:lpstr>The first challenge was to link both sheets so that each match in the first sheet corresponds to the relevant data in the second sheet. This was difficult because there was no unique column to connect them using the date wasn’t reliable since multiple matches could occur on the same day, and using the home and away teams alone didn’t indicate when the teams faced each other</vt:lpstr>
      <vt:lpstr>Therefore, I created a custom unique identifier column called “Match ID.” I built this column in Power Query by concatenating the home team name, away team name, and match date (day, month, and year) to ensure every match had a unique ID. After generating the same column in both sheets, I performed a merge operation in Power Query to combine the necessary data from the first sheet into the players’ sheet.</vt:lpstr>
      <vt:lpstr>The last challenge in the players’ sheet was that it did not contain the nationality of the player who scored the goal. This was difficult to determine because if a player scored an own goal, the goal is counted for the opposing team rather than the player’s actual national team. Therefore, identifying the correct nationality was not straightforward. To solve this, I created a formula in Excel using Power Query to determine the player’s nationality. If the Own Goal flag was false, I returned the nationality of the team the player belongs to. If the Own Goal flag was true, I returned the nationality of the opposing team instead. Based on this logic, I was able to retrieve the player’s nationality, continent, region, and ethnic group accurately.</vt:lpstr>
      <vt:lpstr>                                        Data Warehousing    This stage involves building the data warehouse and splitting the main file into structured database tables, including dimensions and fact tables. </vt:lpstr>
      <vt:lpstr>I divided my file into seven dimensions and two facts. The seven dimensions are: </vt:lpstr>
      <vt:lpstr>The two fact tables are FactMatch and FactPlayer. </vt:lpstr>
      <vt:lpstr>This is the diagram of the fact tables and dimensions. I was also careful to build the entire data warehouse in SQL Server so I could validate all the relationships using queries and joins, and ensure that both my data and the data warehouse are 100% accurate.</vt:lpstr>
      <vt:lpstr>Data Analysis and Visualization  </vt:lpstr>
      <vt:lpstr>I created four dashboards in total. The second and third dashboards are fully dependent on the first one, as they use its filters, context, and selected values to update their visuals dynamically. The fourth dashboard, however, is completely independent and functions separately from the other three. </vt:lpstr>
      <vt:lpstr>DASHBOARD 1 (Primary Dashboard)</vt:lpstr>
      <vt:lpstr>In the first dashboard, the main focus is on general statistics for tournaments, continents, and cities. To allow flexible analysis, I created seven dropdowns. I will explain in detail what each dropdown does</vt:lpstr>
      <vt:lpstr>In the tournament dropdown, you can find all tournaments ever played in the history of international football.</vt:lpstr>
      <vt:lpstr>In the date dropdown, you have all years starting from the first international match ever played in 1872 — meaning all dates from 1872 up to 2025.</vt:lpstr>
      <vt:lpstr>For the neutral-ground filter, you can leave it empty, or choose True if you want only matches played on neutral grounds, or False if you want matches that were not played on neutral grounds.</vt:lpstr>
      <vt:lpstr>The city dropdown allows you to select any city where matches were played and view statistics for the countries that played in that city.</vt:lpstr>
      <vt:lpstr>The continent dropdown includes all continents, allowing you to select any continent to base your analysis on.  Asia/Europe : It is for the national teams which played for the two continent such turkey and Kazakhstan  Asia/Austarlia : for the countries played to the two continent such australia</vt:lpstr>
      <vt:lpstr>The region dropdown represents the geographic region of the national teams. As mentioned earlier, I classified all teams into geographic regions — for example: North Africa Central Europe etc. </vt:lpstr>
      <vt:lpstr>Finally, the ethnic dropdown allows analysis by ethnic group — for example: Arab teams only Balkan teams Non-Arab African teams and so on </vt:lpstr>
      <vt:lpstr>After that, when you select any tournament or any value from the dropdowns, the dashboard will display the tournament name, the date, or whatever you selected from the other dropdown menus. If you don’t select anything, it will show a message indicating that no filter has been chosen, and it will display the overall statistics. You have the flexibility to view the statistics in general, or for a specific year, a specific tournament, or without selecting any tournament at all. Below that, a card will show the host country of the selected tournament (if a tournament is selected), the total number of goals scored in that tournament, and the number of cities that hosted matches. If you select a continent instead, it will show all the cities within that continent that hosted matches in the selected year, along with the number of participating teams and the number of matches that ended 0–0 with no goals. </vt:lpstr>
      <vt:lpstr>All tournaments and all dates are available, but I will explain the charts assuming that the selection is set to the World Cup across all historical years. </vt:lpstr>
      <vt:lpstr>In these charts, it shows the country that hosted the most World Cup matches, the city that hosted the most matches, and the team that played the highest number of matches.</vt:lpstr>
      <vt:lpstr>And if you select Africa from Continent Filter OR Arab In Ethnic Filter above, it will display only the African national teams Or Arab nationae team </vt:lpstr>
      <vt:lpstr>Many of the charts in my dashboard are hierarchy-based. By clicking on an arrow, it doesn’t just show the country that played the most matches—it also shows: The continent with the most matches Another arrow shows the region with the most matches Another arrow shows the ethnic group with the most matches This allows for drill-down analysis across different levels of the hierarchy. </vt:lpstr>
      <vt:lpstr>There is also a single line chart that shows: The highest number of goals scored in the tournament I selected across all historical years. The dates with the most matches that ended 0–0. From this, I can identify the strongest and weakest tournaments in terms of goals scored. </vt:lpstr>
      <vt:lpstr>These charts provide more detailed insights for the selected tournament, continent, or any other filter. They show: The team with the most wins, most losses, and most draws The team that scored the most own goals and the team that conceded the most own goals The team with the most clean sheets The team that scored the most own goals in a single match and the team that conceded the most own goals in a single match The team with the most 0–0 matches The team whose matches had the most own goals, whether for or against them The average minute when own goals were scored Top goal scorers Players who scored the most own goals from penalties Players who scored the most own goals from non-penalties Players who scored the most own goals in a single match Players who scored own goals against themselves, or national teams that conceded own goals The teams that benefited the most from own goals </vt:lpstr>
      <vt:lpstr>All of these charts, or most of them, also support hierarchy drill-down at any level—whether at the continent, region, or ethnic group level. This allows users to explore data from broader categories down to more detailed levels seamlessly. </vt:lpstr>
      <vt:lpstr>Then, there are statistics for the teams that played home matches in tournaments that include home-and-away formats, such as the World Cup qualifiers.</vt:lpstr>
      <vt:lpstr>I will set the filter to World Cup Qualifications and Africa as the continent, without selecting a specific year, so I can retrieve the overall home and away statistics for African teams in the World Cup qualification.</vt:lpstr>
      <vt:lpstr>These charts provide deeper insights based on the selected tournament, continent, or any other filter. They show: The Team With The Most Matches (At Home) The team with the most wins (At Home) The team with the most losses (At Home) The team with the most draws (At Home) The team that scored the most goals (At Home) The team that conceded the most goals (At Home) The team with the most clean sheets (At Home) The team that scored the most goals in a single match (At Home) The team that conceded the most goals in a single match (At Home) The team with the highest number of 0–0 matches (At Home) The team whose matches had the most goals, whether scored or conceded (At Home) The top goal scorers (At Home) The players who scored the most penalty goals (At Home) The players who scored the most non-penalty goals (At Home) The players who scored the most goals in a single match (At Home) The players who scored own goals (At Home) The national teams that scored own goals (At Home) The national teams that benefited the most from own goals (At Home) </vt:lpstr>
      <vt:lpstr>Most of these charts also support hierarchy drill-down, so by clicking on the arrows, you can view statistics by continent, region, and ethnic group. </vt:lpstr>
      <vt:lpstr>Also, the charts include statistics for the tournament teams playing away (Away)</vt:lpstr>
      <vt:lpstr>These charts provide deeper insights based on the selected tournament, continent, or any other filter. They show: The Team With The Most Matches (Away) The team with the most wins (Away) The team with the most losses (Away) The team with the most draws (Away) The team that scored the most goals (Away) The team that conceded the most goals (Away) The team with the most clean sheets (Away) The team that scored the most goals in a single match (Away) The team that conceded the most goals in a single match (Away) The team with the highest number of 0–0 matches (Away) The team whose matches had the most goals, whether scored or conceded (Away) The top goal scorers (Away) The players who scored the most penalty goals (Away) The players who scored the most non-penalty goals (Away) The players who scored the most goals in a single match (Away) The players who scored own goals (Away) The national teams that scored own goals (Away) The national teams that benefited the most from own goals (Away) </vt:lpstr>
      <vt:lpstr>Also Most of these charts also support hierarchy drill-down, so by clicking on the arrows, you can view statistics by continent, region, and ethnic group. </vt:lpstr>
      <vt:lpstr>Also, in the same dashboard, there is a map where you can select any metric you want, such as the team with the most losses, the team with the most wins, the team that played the most matches, the team that scored the most goals, the team that conceded the most goals, or the team with the most clean sheets. Once you select a metric, it will be displayed directly on the map. </vt:lpstr>
      <vt:lpstr>DASHBOARD 2 </vt:lpstr>
      <vt:lpstr>As mentioned, Dashboard 1 is primarily focused on tournament-level statistics, such as the team with the most wins in the tournament, the team with the most losses, and similar metrics. For tournaments with a home-and-away format, their statistics are also included. Dashboard 2, on the other hand, is mainly focused on the selected national team, continent, ethnic group, or region, allowing a more detailed analysis at these levels</vt:lpstr>
      <vt:lpstr>At the beginning, Dashboard 2 also contains seven dropdowns. The tournament and date dropdowns are linked to selections made in Dashboard 1, so any choice of tournament or date in Dashboard 1 will automatically appear in Dashboard 2. However, you can freely change them in Dashboard 2 to any tournament you want. Additionally, there are dropdowns for team name, continent, ethnic group, region, and city to analyze the selected team’s statistics within that city. As I explain in the upcoming charts, I will first set the selection to the World Cup to make the explanation easier.</vt:lpstr>
      <vt:lpstr>In Dashboard 2, I implemented dynamic cards that update automatically based on the user’s selections. When the user selects Tournament, Team, Year, City, Continent, Region, or Ethnic Group, the selected value is displayed immediately inside the card. If no selection is made, the card displays a clear message indicating that “No value is selected”, ensuring transparency and preventing confusion or misinterpretation of the data. All cards are fully dynamic and always reflect the current filter context in real time. </vt:lpstr>
      <vt:lpstr>To simplify the explanation, I will now switch the selection to Africa World Cup qualification as the tournament, and Egypt as the chosen national team. </vt:lpstr>
      <vt:lpstr> When a selection is made, a set of KPI cards is displayed showing Egypt’s statistics in the chosen tournament. These include: The total number of matches Egypt played Goals scored Goals conceded Number of wins Number of losses Number of draws Number of clean sheets And if home/away data exists for the tournament, separate KPIs for home and away matches are also shown with the same metrics. </vt:lpstr>
      <vt:lpstr>I also created four line charts that show, for the selected tournament, the years in which Egypt achieved the following: The highest number of wins The highest number of losses The most goals scored The most goals conceded The most clean sheets These charts provide a year-by-year trend to clearly highlight Egypt’s performance peaks in each metric based on the selected tournament. </vt:lpstr>
      <vt:lpstr>And I make pie chart to display win rate and lose rate for the selected team in selected tournamanet</vt:lpstr>
      <vt:lpstr>And then I make chart display teams that faces selected team in the tournament </vt:lpstr>
      <vt:lpstr>After that, I built a full set of charts that analyze the selected team’s performance against all opponents. These charts include: The teams the selected team has defeated the most The teams the selected team has lost to the most The teams the selected team has drawn with the most The teams the selected team has scored the most goals against The teams that scored the most goals against the selected team The teams the selected team scored the highest number of goals against in a single match The teams that scored the highest number of goals against the selected team in a single match The teams that failed to score against the selected team in a single match The teams the selected team failed to score against in a single match The opponents with the highest number of 0–0 matches with the selected team The teams whose matches with the selected team most frequently included goals (for either side) The minutes in which the selected team most frequently scores The minutes in which the selected team most frequently concedes The selected team’s top scorers The top penalty scorers for the selected team The top scorers against the selected team A drill-down chart showing teams and players who scored penalty goals against the selected team The players who scored the most own goals for the selected team The players who scored the most own goals against the selected team </vt:lpstr>
      <vt:lpstr>All these charts fully support drill-down functionality across Continent, Region, and Ethnic Group levels. For example, if the chart shows the teams that Egypt has defeated the most in the AFCON Qualifiers, then: Drilling down will show the continents where Egypt achieved the most wins. Drilling down further will show the regions Egypt has beaten the most. Drilling down again will display the ethnic groups Egypt has recorded the most victories against. </vt:lpstr>
      <vt:lpstr>You can filter not only by a specific national team, but also by continent, region, or ethnic group. For example, in the World Cup dashboard, if you select a continent such as Africa, all the charts will update based on that selection. They will show: The teams that African nations have defeated the most The continents they performed best against The regions they performed best against The ethnic groups they performed best against In other words, all these charts respond dynamically to the Continent, Region, and Ethnic filters, not just the Team filter. </vt:lpstr>
      <vt:lpstr>The drill down not only contain teams , continent , ethnics but also cities so when I select team name or any thing from my dropdowns last drill down in my carts have cities  example : the chart that represent the most team that selected team wins against at last drill down it will show the most cities that selected team wins in and that work in all charts </vt:lpstr>
      <vt:lpstr>Also I make the same charts in home and away competition and that for home competeions </vt:lpstr>
      <vt:lpstr>And that for away </vt:lpstr>
      <vt:lpstr>Dashboard 3 </vt:lpstr>
      <vt:lpstr>It is about players I have only three dropdowns one to select tournament and one to select year and one o select player name</vt:lpstr>
      <vt:lpstr>When I select player name and tournament such fifa world cup at all without specific year  it will show the total goals he scored and goals without penalties and penalties goal and own goals </vt:lpstr>
      <vt:lpstr>And then I have 7 charts :  top opponent that selected player has scored against  oppponent that player scored against in penalty  opoonent that player scored against without penalty  the most tournament that player has scored goals (if I don’t select any tournament ) top opponent that player scored against at home  top opponent that player scored against away top opponent that player scored own goals in (if found)</vt:lpstr>
      <vt:lpstr>Also all these charts work with drill down hirachy  ex : there is top teams messi scored against and top continent and top region and top ethnic </vt:lpstr>
      <vt:lpstr>And also I have pie chart present the most minute range that player scored his goals </vt:lpstr>
      <vt:lpstr>Dashboard 4 </vt:lpstr>
      <vt:lpstr>Dashboard 4 it is individual dashboard and don’t depend on dashboard 1 or 2 or 3 it is for head to head teams or continent or region or ethnic</vt:lpstr>
      <vt:lpstr>n this dashboard, you can compare team vs. team, continent vs. continent, region vs. region, or ethnic group vs. ethnic group. You can also compare a team against a continent, an ethnic group against a region, or any other combination you choose. The dashboard automatically generates full head-to-head statistics based on the selected comparison. For example: Arabs vs. Africans Arabs vs. Europe Egypt vs. Algeria Egypt vs. European teams …and any other matchup you want to analyze. You can also switch between viewing the results overall, within a specific tournament, or within a selected time period.  </vt:lpstr>
      <vt:lpstr>I will perform a search for Egypt vs Algeria, for example, without selecting any specific tournament, so the data will be shown overall (in general) to make the explanation easier. </vt:lpstr>
      <vt:lpstr>The first thing is that when you select any two teams, the dashboard will show head-to-head statistics between them, including: The total number of matches played between the two teams Goals scored by Team 1 Goals scored by Team 2 Number of wins for Team 1 Number of wins for Team 2 Number of draws The highest number of goals scored by Team 1 in a single match between them The highest number of goals scored by Team 2 in a single match between them Historical top scorers in the matches between the two teams </vt:lpstr>
      <vt:lpstr>The second feature shows the same head-to-head statistics, but only for matches played at the home stadium of the first selected team. For example, in our case, if Egypt is selected as Team 1, it will show the stats for matches played in Egypt. If you want the same statistics for matches played in Algeria, simply switch Team 1 to Algeria, and the dashboard will update accordingly. </vt:lpstr>
      <vt:lpstr>After that, the dashboard shows overall statistics, which are not limited to head-to-head matches. For example, it will display: The total number of matches Egypt has won in its history The total number of matches Algeria has won in its history Total wins, losses, and draws for both teams overall Total goals scored and conceded by each team Total clean sheets achieved by each team The highest number of goals scored by each team in a single match Historical top scorers for both teams (Egypt and Algeria) This provides a complete overview of each team’s performance over time, independent of direct encounters. </vt:lpstr>
      <vt:lpstr>The same statistics are also available for home matches only. </vt:lpstr>
      <vt:lpstr>The same statistics are also available for away matches  </vt:lpstr>
      <vt:lpstr>Remember that you can select any combination from the dropdowns, not just teams. For example: Continent vs Continent Team vs Continent Region vs Region Ethnic Group vs Ethnic Group Team vs Region, etc. </vt:lpstr>
      <vt:lpstr>Finally, there is a comparison feature between two selected players. The dashboard will show: Goals scored by each player Number of matches played by each player Goals scored from penalties and non-penalty goals Number of own goals scored by each player Number of different teams each player scored own goals against Goals scored at home and away for each player This allows a detailed side-by-side comparison of the players’ overall performance, both home and away. </vt:lpstr>
      <vt:lpstr>Conclusion </vt:lpstr>
      <vt:lpstr>Final Result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mohamed mostafa</dc:creator>
  <cp:lastModifiedBy>mohamed mostafa</cp:lastModifiedBy>
  <cp:revision>6</cp:revision>
  <dcterms:created xsi:type="dcterms:W3CDTF">2025-11-03T00:45:30Z</dcterms:created>
  <dcterms:modified xsi:type="dcterms:W3CDTF">2026-01-22T17:27:30Z</dcterms:modified>
</cp:coreProperties>
</file>